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9144000" cy="5143500" type="screen16x9"/>
  <p:notesSz cx="6858000" cy="9144000"/>
  <p:embeddedFontLst>
    <p:embeddedFont>
      <p:font typeface="Proxima Nova" panose="020B0604020202020204" charset="0"/>
      <p:regular r:id="rId76"/>
      <p:bold r:id="rId77"/>
      <p:italic r:id="rId78"/>
      <p:boldItalic r:id="rId79"/>
    </p:embeddedFont>
    <p:embeddedFont>
      <p:font typeface="Proxima Nova Extrabold" panose="020B0604020202020204" charset="0"/>
      <p:bold r:id="rId80"/>
    </p:embeddedFont>
    <p:embeddedFont>
      <p:font typeface="Proxima Nova Semibold" panose="020B0604020202020204" charset="0"/>
      <p:regular r:id="rId81"/>
      <p:bold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f5336cd1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f5336cd1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5336cd15a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5336cd15a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f5336cd15a_0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f5336cd15a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f5336cd15a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f5336cd15a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5336cd15a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f5336cd15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5336cd15a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5336cd15a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5336cd15a_0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5336cd15a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f5336cd15a_0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f5336cd15a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5336cd15a_0_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5336cd15a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f5336cd15a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f5336cd15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f5336cd15a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f5336cd15a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f5336cd15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f5336cd1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5336cd15a_0_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5336cd15a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53628a7c2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53628a7c2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53628a7c2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53628a7c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53628a7c2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53628a7c2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53628a7c2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53628a7c2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53628a7c2_2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53628a7c2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53628a7c2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53628a7c2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53628a7c2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53628a7c2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95.</a:t>
            </a:r>
            <a:endParaRPr/>
          </a:p>
          <a:p>
            <a:pPr marL="0" lvl="0" indent="0" algn="l" rtl="0">
              <a:spcBef>
                <a:spcPts val="0"/>
              </a:spcBef>
              <a:spcAft>
                <a:spcPts val="0"/>
              </a:spcAft>
              <a:buNone/>
            </a:pPr>
            <a:r>
              <a:rPr lang="en"/>
              <a:t>11.66920345</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53628a7c2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53628a7c2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f53628a7c2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f53628a7c2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f5336cd15a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f5336cd15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f53628a7c2_2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f53628a7c2_2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f53628a7c2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f53628a7c2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f53628a7c2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f53628a7c2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f53628a7c2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f53628a7c2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f53628a7c2_2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f53628a7c2_2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f53628a7c2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f53628a7c2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f53628a7c2_2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f53628a7c2_2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f53628a7c2_2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f53628a7c2_2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f53628a7c2_2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f53628a7c2_2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f53628a7c2_2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f53628a7c2_2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f5336cd15a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f5336cd15a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f53628a7c2_2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f53628a7c2_2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f53628a7c2_2_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f53628a7c2_2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f53628a7c2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f53628a7c2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f53628a7c2_2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f53628a7c2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f53628a7c2_2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f53628a7c2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f53628a7c2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f53628a7c2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f53628a7c2_2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f53628a7c2_2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f53628a7c2_2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f53628a7c2_2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f53628a7c2_2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f53628a7c2_2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53628a7c2_2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f53628a7c2_2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f5336cd15a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f5336cd15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f53628a7c2_2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f53628a7c2_2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53628a7c2_2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f53628a7c2_2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f53628a7c2_2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f53628a7c2_2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f53628a7c2_2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f53628a7c2_2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f53628a7c2_2_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f53628a7c2_2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f53628a7c2_2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f53628a7c2_2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f53628a7c2_2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f53628a7c2_2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f53628a7c2_2_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f53628a7c2_2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f53628a7c2_2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f53628a7c2_2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f53628a7c2_2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f53628a7c2_2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f5336cd15a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f5336cd15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f53628a7c2_2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f53628a7c2_2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f53628a7c2_2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f53628a7c2_2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f53628a7c2_2_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f53628a7c2_2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f53628a7c2_2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f53628a7c2_2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Proxima Nova"/>
                <a:ea typeface="Proxima Nova"/>
                <a:cs typeface="Proxima Nova"/>
                <a:sym typeface="Proxima Nova"/>
              </a:rPr>
              <a:t>Low-rank approximations of matrices remove noise by assuming that the matrix is not generated at random and has an underlying structure. </a:t>
            </a:r>
            <a:endParaRPr sz="1400">
              <a:solidFill>
                <a:schemeClr val="dk1"/>
              </a:solidFill>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sz="1400">
              <a:solidFill>
                <a:schemeClr val="dk1"/>
              </a:solidFill>
              <a:latin typeface="Proxima Nova"/>
              <a:ea typeface="Proxima Nova"/>
              <a:cs typeface="Proxima Nova"/>
              <a:sym typeface="Proxima Nova"/>
            </a:endParaRPr>
          </a:p>
          <a:p>
            <a:pPr marL="0" lvl="0" indent="0" algn="l" rtl="0">
              <a:spcBef>
                <a:spcPts val="1000"/>
              </a:spcBef>
              <a:spcAft>
                <a:spcPts val="1000"/>
              </a:spcAft>
              <a:buNone/>
            </a:pPr>
            <a:r>
              <a:rPr lang="en" sz="1400">
                <a:solidFill>
                  <a:schemeClr val="dk1"/>
                </a:solidFill>
                <a:latin typeface="Proxima Nova"/>
                <a:ea typeface="Proxima Nova"/>
                <a:cs typeface="Proxima Nova"/>
                <a:sym typeface="Proxima Nova"/>
              </a:rPr>
              <a:t>SVD can help remove noise by computing a low-rank approximation of a matrix</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f53628a7c2_2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f53628a7c2_2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f53628a7c2_2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f53628a7c2_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f53628a7c2_2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f53628a7c2_2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https://stats.stackexchange.com/questions/177102/what-is-the-intuition-behind-svd</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f53628a7c2_2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f53628a7c2_2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https://stats.stackexchange.com/questions/177102/what-is-the-intuition-behind-svd</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f53628a7c2_2_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f53628a7c2_2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https://stats.stackexchange.com/questions/177102/what-is-the-intuition-behind-svd</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f53628a7c2_2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f53628a7c2_2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https://stats.stackexchange.com/questions/177102/what-is-the-intuition-behind-svd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5336cd15a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f5336cd15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f53628a7c2_2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f53628a7c2_2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f53628a7c2_2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f53628a7c2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f5336cd15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f5336cd15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f5336cd15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f5336cd15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f5336cd15a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f5336cd15a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5336cd15a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5336cd15a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3.jpeg"/></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4.jpeg"/></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45.jpeg"/><Relationship Id="rId4" Type="http://schemas.openxmlformats.org/officeDocument/2006/relationships/image" Target="../media/image4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stats.stackexchange.com/questions/177102/what-is-the-intuition-behind-svd"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hyperlink" Target="https://medium.com/@corymaklin/model-based-collaborative-filtering-svd-19859c764cee"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63350" y="1251575"/>
            <a:ext cx="8217300" cy="7845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990"/>
              <a:buFont typeface="Arial"/>
              <a:buNone/>
            </a:pPr>
            <a:r>
              <a:rPr lang="en" sz="1900">
                <a:latin typeface="Proxima Nova"/>
                <a:ea typeface="Proxima Nova"/>
                <a:cs typeface="Proxima Nova"/>
                <a:sym typeface="Proxima Nova"/>
              </a:rPr>
              <a:t>CAP 6317/4773: Social Media Mining</a:t>
            </a:r>
            <a:r>
              <a:rPr lang="en" sz="2700">
                <a:latin typeface="Proxima Nova"/>
                <a:ea typeface="Proxima Nova"/>
                <a:cs typeface="Proxima Nova"/>
                <a:sym typeface="Proxima Nova"/>
              </a:rPr>
              <a:t> </a:t>
            </a:r>
            <a:endParaRPr sz="2700">
              <a:latin typeface="Proxima Nova"/>
              <a:ea typeface="Proxima Nova"/>
              <a:cs typeface="Proxima Nova"/>
              <a:sym typeface="Proxima Nova"/>
            </a:endParaRPr>
          </a:p>
          <a:p>
            <a:pPr marL="0" lvl="0" indent="0" algn="ctr" rtl="0">
              <a:lnSpc>
                <a:spcPct val="115000"/>
              </a:lnSpc>
              <a:spcBef>
                <a:spcPts val="0"/>
              </a:spcBef>
              <a:spcAft>
                <a:spcPts val="0"/>
              </a:spcAft>
              <a:buClr>
                <a:schemeClr val="dk1"/>
              </a:buClr>
              <a:buSzPts val="990"/>
              <a:buFont typeface="Arial"/>
              <a:buNone/>
            </a:pPr>
            <a:r>
              <a:rPr lang="en" sz="2700">
                <a:latin typeface="Proxima Nova Extrabold"/>
                <a:ea typeface="Proxima Nova Extrabold"/>
                <a:cs typeface="Proxima Nova Extrabold"/>
                <a:sym typeface="Proxima Nova Extrabold"/>
              </a:rPr>
              <a:t>Lecture 21: Recommendation Engines</a:t>
            </a:r>
            <a:endParaRPr sz="2700">
              <a:latin typeface="Proxima Nova Extrabold"/>
              <a:ea typeface="Proxima Nova Extrabold"/>
              <a:cs typeface="Proxima Nova Extrabold"/>
              <a:sym typeface="Proxima Nova Extrabold"/>
            </a:endParaRPr>
          </a:p>
        </p:txBody>
      </p:sp>
      <p:sp>
        <p:nvSpPr>
          <p:cNvPr id="55" name="Google Shape;55;p13"/>
          <p:cNvSpPr txBox="1"/>
          <p:nvPr/>
        </p:nvSpPr>
        <p:spPr>
          <a:xfrm>
            <a:off x="974100" y="2827150"/>
            <a:ext cx="7195800" cy="8418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1600" b="1">
                <a:solidFill>
                  <a:schemeClr val="dk1"/>
                </a:solidFill>
                <a:latin typeface="Proxima Nova"/>
                <a:ea typeface="Proxima Nova"/>
                <a:cs typeface="Proxima Nova"/>
                <a:sym typeface="Proxima Nova"/>
              </a:rPr>
              <a:t>Raiyan Abdul Baten</a:t>
            </a:r>
            <a:r>
              <a:rPr lang="en" sz="1600">
                <a:solidFill>
                  <a:schemeClr val="dk1"/>
                </a:solidFill>
                <a:latin typeface="Proxima Nova"/>
                <a:ea typeface="Proxima Nova"/>
                <a:cs typeface="Proxima Nova"/>
                <a:sym typeface="Proxima Nova"/>
              </a:rPr>
              <a:t>,</a:t>
            </a:r>
            <a:r>
              <a:rPr lang="en" sz="1600" b="1">
                <a:solidFill>
                  <a:schemeClr val="dk1"/>
                </a:solidFill>
                <a:latin typeface="Proxima Nova"/>
                <a:ea typeface="Proxima Nova"/>
                <a:cs typeface="Proxima Nova"/>
                <a:sym typeface="Proxima Nova"/>
              </a:rPr>
              <a:t> </a:t>
            </a:r>
            <a:r>
              <a:rPr lang="en" sz="1600">
                <a:solidFill>
                  <a:schemeClr val="dk1"/>
                </a:solidFill>
                <a:latin typeface="Proxima Nova"/>
                <a:ea typeface="Proxima Nova"/>
                <a:cs typeface="Proxima Nova"/>
                <a:sym typeface="Proxima Nova"/>
              </a:rPr>
              <a:t>Ph.D.</a:t>
            </a:r>
            <a:endParaRPr sz="16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1600">
                <a:solidFill>
                  <a:schemeClr val="dk1"/>
                </a:solidFill>
                <a:latin typeface="Proxima Nova"/>
                <a:ea typeface="Proxima Nova"/>
                <a:cs typeface="Proxima Nova"/>
                <a:sym typeface="Proxima Nova"/>
              </a:rPr>
              <a:t>April 4, 2024</a:t>
            </a:r>
            <a:endParaRPr sz="1600">
              <a:solidFill>
                <a:schemeClr val="dk1"/>
              </a:solidFill>
              <a:latin typeface="Proxima Nova"/>
              <a:ea typeface="Proxima Nova"/>
              <a:cs typeface="Proxima Nova"/>
              <a:sym typeface="Proxima Nova"/>
            </a:endParaRPr>
          </a:p>
        </p:txBody>
      </p:sp>
      <p:pic>
        <p:nvPicPr>
          <p:cNvPr id="56" name="Google Shape;56;p13"/>
          <p:cNvPicPr preferRelativeResize="0"/>
          <p:nvPr/>
        </p:nvPicPr>
        <p:blipFill rotWithShape="1">
          <a:blip r:embed="rId3" cstate="email">
            <a:alphaModFix/>
            <a:extLst>
              <a:ext uri="{28A0092B-C50C-407E-A947-70E740481C1C}">
                <a14:useLocalDpi xmlns:a14="http://schemas.microsoft.com/office/drawing/2010/main"/>
              </a:ext>
            </a:extLst>
          </a:blip>
          <a:srcRect t="33720" b="31704"/>
          <a:stretch/>
        </p:blipFill>
        <p:spPr>
          <a:xfrm>
            <a:off x="3514500" y="4565425"/>
            <a:ext cx="2115012" cy="411600"/>
          </a:xfrm>
          <a:prstGeom prst="rect">
            <a:avLst/>
          </a:prstGeom>
          <a:noFill/>
          <a:ln>
            <a:noFill/>
          </a:ln>
        </p:spPr>
      </p:pic>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48" name="Google Shape;148;p22"/>
          <p:cNvSpPr txBox="1"/>
          <p:nvPr/>
        </p:nvSpPr>
        <p:spPr>
          <a:xfrm>
            <a:off x="428625" y="427025"/>
            <a:ext cx="7327500" cy="493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600">
                <a:solidFill>
                  <a:schemeClr val="dk1"/>
                </a:solidFill>
                <a:latin typeface="Proxima Nova Extrabold"/>
                <a:ea typeface="Proxima Nova Extrabold"/>
                <a:cs typeface="Proxima Nova Extrabold"/>
                <a:sym typeface="Proxima Nova Extrabold"/>
              </a:rPr>
              <a:t>‘Network’ Interventions for </a:t>
            </a:r>
            <a:r>
              <a:rPr lang="en" sz="2600" i="1">
                <a:solidFill>
                  <a:schemeClr val="dk1"/>
                </a:solidFill>
                <a:latin typeface="Proxima Nova Extrabold"/>
                <a:ea typeface="Proxima Nova Extrabold"/>
                <a:cs typeface="Proxima Nova Extrabold"/>
                <a:sym typeface="Proxima Nova Extrabold"/>
              </a:rPr>
              <a:t>Minimizing</a:t>
            </a:r>
            <a:r>
              <a:rPr lang="en" sz="2600">
                <a:solidFill>
                  <a:schemeClr val="dk1"/>
                </a:solidFill>
                <a:latin typeface="Proxima Nova Extrabold"/>
                <a:ea typeface="Proxima Nova Extrabold"/>
                <a:cs typeface="Proxima Nova Extrabold"/>
                <a:sym typeface="Proxima Nova Extrabold"/>
              </a:rPr>
              <a:t> the Spread of Cascades</a:t>
            </a:r>
            <a:endParaRPr sz="2600">
              <a:latin typeface="Proxima Nova Extrabold"/>
              <a:ea typeface="Proxima Nova Extrabold"/>
              <a:cs typeface="Proxima Nova Extrabold"/>
              <a:sym typeface="Proxima Nova Extrabold"/>
            </a:endParaRPr>
          </a:p>
        </p:txBody>
      </p:sp>
      <p:sp>
        <p:nvSpPr>
          <p:cNvPr id="149" name="Google Shape;149;p22"/>
          <p:cNvSpPr txBox="1"/>
          <p:nvPr/>
        </p:nvSpPr>
        <p:spPr>
          <a:xfrm>
            <a:off x="575575" y="1708275"/>
            <a:ext cx="6420900" cy="11082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SzPts val="1500"/>
              <a:buFont typeface="Proxima Nova"/>
              <a:buChar char="●"/>
            </a:pPr>
            <a:r>
              <a:rPr lang="en" sz="1500">
                <a:latin typeface="Proxima Nova"/>
                <a:ea typeface="Proxima Nova"/>
                <a:cs typeface="Proxima Nova"/>
                <a:sym typeface="Proxima Nova"/>
              </a:rPr>
              <a:t>Limit the number of out-links of the sender node</a:t>
            </a:r>
            <a:endParaRPr sz="1500">
              <a:latin typeface="Proxima Nova"/>
              <a:ea typeface="Proxima Nova"/>
              <a:cs typeface="Proxima Nova"/>
              <a:sym typeface="Proxima Nova"/>
            </a:endParaRPr>
          </a:p>
          <a:p>
            <a:pPr marL="457200" lvl="0" indent="-323850" algn="l" rtl="0">
              <a:lnSpc>
                <a:spcPct val="150000"/>
              </a:lnSpc>
              <a:spcBef>
                <a:spcPts val="0"/>
              </a:spcBef>
              <a:spcAft>
                <a:spcPts val="0"/>
              </a:spcAft>
              <a:buSzPts val="1500"/>
              <a:buFont typeface="Proxima Nova"/>
              <a:buChar char="●"/>
            </a:pPr>
            <a:r>
              <a:rPr lang="en" sz="1500">
                <a:latin typeface="Proxima Nova"/>
                <a:ea typeface="Proxima Nova"/>
                <a:cs typeface="Proxima Nova"/>
                <a:sym typeface="Proxima Nova"/>
              </a:rPr>
              <a:t>Limit the number of in-links of receiver nodes</a:t>
            </a:r>
            <a:endParaRPr sz="1500">
              <a:latin typeface="Proxima Nova"/>
              <a:ea typeface="Proxima Nova"/>
              <a:cs typeface="Proxima Nova"/>
              <a:sym typeface="Proxima Nova"/>
            </a:endParaRPr>
          </a:p>
          <a:p>
            <a:pPr marL="457200" lvl="0" indent="-323850" algn="l" rtl="0">
              <a:lnSpc>
                <a:spcPct val="150000"/>
              </a:lnSpc>
              <a:spcBef>
                <a:spcPts val="0"/>
              </a:spcBef>
              <a:spcAft>
                <a:spcPts val="0"/>
              </a:spcAft>
              <a:buSzPts val="1500"/>
              <a:buFont typeface="Proxima Nova"/>
              <a:buChar char="●"/>
            </a:pPr>
            <a:r>
              <a:rPr lang="en" sz="1500">
                <a:latin typeface="Proxima Nova"/>
                <a:ea typeface="Proxima Nova"/>
                <a:cs typeface="Proxima Nova"/>
                <a:sym typeface="Proxima Nova"/>
              </a:rPr>
              <a:t>Decreasing the activation probability of a node (p</a:t>
            </a:r>
            <a:r>
              <a:rPr lang="en" sz="1500" baseline="-25000">
                <a:latin typeface="Proxima Nova"/>
                <a:ea typeface="Proxima Nova"/>
                <a:cs typeface="Proxima Nova"/>
                <a:sym typeface="Proxima Nova"/>
              </a:rPr>
              <a:t>v,w</a:t>
            </a:r>
            <a:r>
              <a:rPr lang="en" sz="1500">
                <a:latin typeface="Proxima Nova"/>
                <a:ea typeface="Proxima Nova"/>
                <a:cs typeface="Proxima Nova"/>
                <a:sym typeface="Proxima Nova"/>
              </a:rPr>
              <a:t>)</a:t>
            </a:r>
            <a:endParaRPr sz="1500">
              <a:latin typeface="Proxima Nova"/>
              <a:ea typeface="Proxima Nova"/>
              <a:cs typeface="Proxima Nova"/>
              <a:sym typeface="Proxima Nova"/>
            </a:endParaRPr>
          </a:p>
        </p:txBody>
      </p:sp>
      <p:sp>
        <p:nvSpPr>
          <p:cNvPr id="150" name="Google Shape;150;p22"/>
          <p:cNvSpPr txBox="1"/>
          <p:nvPr/>
        </p:nvSpPr>
        <p:spPr>
          <a:xfrm>
            <a:off x="4098000" y="3604225"/>
            <a:ext cx="4374600" cy="13476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latin typeface="Proxima Nova Semibold"/>
                <a:ea typeface="Proxima Nova Semibold"/>
                <a:cs typeface="Proxima Nova Semibold"/>
                <a:sym typeface="Proxima Nova Semibold"/>
              </a:rPr>
              <a:t>Looking at </a:t>
            </a:r>
            <a:r>
              <a:rPr lang="en" sz="1200" i="1">
                <a:latin typeface="Proxima Nova Semibold"/>
                <a:ea typeface="Proxima Nova Semibold"/>
                <a:cs typeface="Proxima Nova Semibold"/>
                <a:sym typeface="Proxima Nova Semibold"/>
              </a:rPr>
              <a:t>only </a:t>
            </a:r>
            <a:r>
              <a:rPr lang="en" sz="1200">
                <a:latin typeface="Proxima Nova Semibold"/>
                <a:ea typeface="Proxima Nova Semibold"/>
                <a:cs typeface="Proxima Nova Semibold"/>
                <a:sym typeface="Proxima Nova Semibold"/>
              </a:rPr>
              <a:t>the network elements using this model, it appears that tuning these three parameters is all we need for designing a successful intervention. But we must consider the </a:t>
            </a:r>
            <a:r>
              <a:rPr lang="en" sz="1200" i="1">
                <a:latin typeface="Proxima Nova Semibold"/>
                <a:ea typeface="Proxima Nova Semibold"/>
                <a:cs typeface="Proxima Nova Semibold"/>
                <a:sym typeface="Proxima Nova Semibold"/>
              </a:rPr>
              <a:t>human</a:t>
            </a:r>
            <a:r>
              <a:rPr lang="en" sz="1200">
                <a:latin typeface="Proxima Nova Semibold"/>
                <a:ea typeface="Proxima Nova Semibold"/>
                <a:cs typeface="Proxima Nova Semibold"/>
                <a:sym typeface="Proxima Nova Semibold"/>
              </a:rPr>
              <a:t> elements working on top of the network elements, since all of these parameters are determined by socio-psychological factors</a:t>
            </a:r>
            <a:endParaRPr sz="1200">
              <a:latin typeface="Proxima Nova Semibold"/>
              <a:ea typeface="Proxima Nova Semibold"/>
              <a:cs typeface="Proxima Nova Semibold"/>
              <a:sym typeface="Proxima Nova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56" name="Google Shape;156;p2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1900" y="392538"/>
            <a:ext cx="8820198" cy="43584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62" name="Google Shape;162;p24"/>
          <p:cNvSpPr txBox="1"/>
          <p:nvPr/>
        </p:nvSpPr>
        <p:spPr>
          <a:xfrm>
            <a:off x="428625" y="996725"/>
            <a:ext cx="7692300" cy="2457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False news is more novel than true news</a:t>
            </a:r>
            <a:endParaRPr>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People are more likely to share novel information</a:t>
            </a:r>
            <a:endParaRPr>
              <a:latin typeface="Proxima Nova"/>
              <a:ea typeface="Proxima Nova"/>
              <a:cs typeface="Proxima Nova"/>
              <a:sym typeface="Proxima Nova"/>
            </a:endParaRPr>
          </a:p>
          <a:p>
            <a:pPr marL="457200" lvl="0"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False stories inspire fear, disgust, and surprise in replies</a:t>
            </a:r>
            <a:endParaRPr>
              <a:latin typeface="Proxima Nova"/>
              <a:ea typeface="Proxima Nova"/>
              <a:cs typeface="Proxima Nova"/>
              <a:sym typeface="Proxima Nova"/>
            </a:endParaRPr>
          </a:p>
          <a:p>
            <a:pPr marL="457200" lvl="0"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True stories inspired anticipation, sadness, joy, and trust</a:t>
            </a:r>
            <a:endParaRPr>
              <a:latin typeface="Proxima Nova"/>
              <a:ea typeface="Proxima Nova"/>
              <a:cs typeface="Proxima Nova"/>
              <a:sym typeface="Proxima Nova"/>
            </a:endParaRPr>
          </a:p>
          <a:p>
            <a:pPr marL="457200" lvl="0" indent="-317500" algn="l" rtl="0">
              <a:lnSpc>
                <a:spcPct val="115000"/>
              </a:lnSpc>
              <a:spcBef>
                <a:spcPts val="1000"/>
              </a:spcBef>
              <a:spcAft>
                <a:spcPts val="1000"/>
              </a:spcAft>
              <a:buSzPts val="1400"/>
              <a:buFont typeface="Proxima Nova"/>
              <a:buChar char="●"/>
            </a:pPr>
            <a:r>
              <a:rPr lang="en">
                <a:latin typeface="Proxima Nova"/>
                <a:ea typeface="Proxima Nova"/>
                <a:cs typeface="Proxima Nova"/>
                <a:sym typeface="Proxima Nova"/>
              </a:rPr>
              <a:t>False news spreads more than the truth because humans, not robots, are more likely to spread it</a:t>
            </a:r>
            <a:endParaRPr>
              <a:latin typeface="Proxima Nova"/>
              <a:ea typeface="Proxima Nova"/>
              <a:cs typeface="Proxima Nova"/>
              <a:sym typeface="Proxima Nova"/>
            </a:endParaRPr>
          </a:p>
        </p:txBody>
      </p:sp>
      <p:sp>
        <p:nvSpPr>
          <p:cNvPr id="163" name="Google Shape;163;p24"/>
          <p:cNvSpPr txBox="1"/>
          <p:nvPr/>
        </p:nvSpPr>
        <p:spPr>
          <a:xfrm>
            <a:off x="428625" y="503225"/>
            <a:ext cx="8691300" cy="493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2600">
                <a:latin typeface="Proxima Nova Extrabold"/>
                <a:ea typeface="Proxima Nova Extrabold"/>
                <a:cs typeface="Proxima Nova Extrabold"/>
                <a:sym typeface="Proxima Nova Extrabold"/>
              </a:rPr>
              <a:t>The ‘Human’ Element in Information Diffusion</a:t>
            </a:r>
            <a:endParaRPr sz="2600">
              <a:latin typeface="Proxima Nova Extrabold"/>
              <a:ea typeface="Proxima Nova Extrabold"/>
              <a:cs typeface="Proxima Nova Extrabold"/>
              <a:sym typeface="Proxima Nova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169" name="Google Shape;169;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527725" y="152400"/>
            <a:ext cx="4088553" cy="4838701"/>
          </a:xfrm>
          <a:prstGeom prst="rect">
            <a:avLst/>
          </a:prstGeom>
          <a:noFill/>
          <a:ln>
            <a:noFill/>
          </a:ln>
        </p:spPr>
      </p:pic>
      <p:sp>
        <p:nvSpPr>
          <p:cNvPr id="170" name="Google Shape;170;p25"/>
          <p:cNvSpPr txBox="1"/>
          <p:nvPr/>
        </p:nvSpPr>
        <p:spPr>
          <a:xfrm>
            <a:off x="242375" y="2891133"/>
            <a:ext cx="2241000" cy="13140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latin typeface="Proxima Nova Semibold"/>
                <a:ea typeface="Proxima Nova Semibold"/>
                <a:cs typeface="Proxima Nova Semibold"/>
                <a:sym typeface="Proxima Nova Semibold"/>
              </a:rPr>
              <a:t>If the opinion leaders have both the network and human elements we discussed, they will be more successful in diffusing information </a:t>
            </a:r>
            <a:endParaRPr sz="1200">
              <a:latin typeface="Proxima Nova Semibold"/>
              <a:ea typeface="Proxima Nova Semibold"/>
              <a:cs typeface="Proxima Nova Semibold"/>
              <a:sym typeface="Proxima Nova Semibold"/>
            </a:endParaRPr>
          </a:p>
        </p:txBody>
      </p:sp>
      <p:pic>
        <p:nvPicPr>
          <p:cNvPr id="171" name="Google Shape;171;p25"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4715982" flipH="1">
            <a:off x="2838217" y="2416311"/>
            <a:ext cx="432291" cy="1077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177" name="Google Shape;177;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47400" y="152400"/>
            <a:ext cx="7249203" cy="4838702"/>
          </a:xfrm>
          <a:prstGeom prst="rect">
            <a:avLst/>
          </a:prstGeom>
          <a:noFill/>
          <a:ln>
            <a:noFill/>
          </a:ln>
        </p:spPr>
      </p:pic>
      <p:sp>
        <p:nvSpPr>
          <p:cNvPr id="178" name="Google Shape;178;p26"/>
          <p:cNvSpPr/>
          <p:nvPr/>
        </p:nvSpPr>
        <p:spPr>
          <a:xfrm>
            <a:off x="1135925" y="2948275"/>
            <a:ext cx="3313200" cy="605700"/>
          </a:xfrm>
          <a:prstGeom prst="rect">
            <a:avLst/>
          </a:prstGeom>
          <a:solidFill>
            <a:srgbClr val="FFFC00">
              <a:alpha val="2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184" name="Google Shape;184;p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423583" y="0"/>
            <a:ext cx="4296833"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p:nvPr/>
        </p:nvSpPr>
        <p:spPr>
          <a:xfrm>
            <a:off x="2481775" y="605950"/>
            <a:ext cx="2595900" cy="2595900"/>
          </a:xfrm>
          <a:prstGeom prst="ellipse">
            <a:avLst/>
          </a:prstGeom>
          <a:solidFill>
            <a:srgbClr val="980000">
              <a:alpha val="2721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28"/>
          <p:cNvSpPr/>
          <p:nvPr/>
        </p:nvSpPr>
        <p:spPr>
          <a:xfrm>
            <a:off x="3615075" y="605950"/>
            <a:ext cx="2595900" cy="2595900"/>
          </a:xfrm>
          <a:prstGeom prst="ellipse">
            <a:avLst/>
          </a:prstGeom>
          <a:solidFill>
            <a:srgbClr val="980000">
              <a:alpha val="2721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1" name="Google Shape;191;p28"/>
          <p:cNvSpPr/>
          <p:nvPr/>
        </p:nvSpPr>
        <p:spPr>
          <a:xfrm>
            <a:off x="3056475" y="1445475"/>
            <a:ext cx="2595900" cy="2595900"/>
          </a:xfrm>
          <a:prstGeom prst="ellipse">
            <a:avLst/>
          </a:prstGeom>
          <a:solidFill>
            <a:srgbClr val="980000">
              <a:alpha val="2721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192;p28"/>
          <p:cNvSpPr txBox="1"/>
          <p:nvPr/>
        </p:nvSpPr>
        <p:spPr>
          <a:xfrm>
            <a:off x="1560400" y="822675"/>
            <a:ext cx="11718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Proxima Nova"/>
                <a:ea typeface="Proxima Nova"/>
                <a:cs typeface="Proxima Nova"/>
                <a:sym typeface="Proxima Nova"/>
              </a:rPr>
              <a:t>Social Science</a:t>
            </a:r>
            <a:endParaRPr sz="1200">
              <a:solidFill>
                <a:schemeClr val="dk2"/>
              </a:solidFill>
              <a:latin typeface="Proxima Nova"/>
              <a:ea typeface="Proxima Nova"/>
              <a:cs typeface="Proxima Nova"/>
              <a:sym typeface="Proxima Nova"/>
            </a:endParaRPr>
          </a:p>
        </p:txBody>
      </p:sp>
      <p:sp>
        <p:nvSpPr>
          <p:cNvPr id="193" name="Google Shape;193;p28"/>
          <p:cNvSpPr txBox="1"/>
          <p:nvPr/>
        </p:nvSpPr>
        <p:spPr>
          <a:xfrm>
            <a:off x="5980000" y="822675"/>
            <a:ext cx="17478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Proxima Nova"/>
                <a:ea typeface="Proxima Nova"/>
                <a:cs typeface="Proxima Nova"/>
                <a:sym typeface="Proxima Nova"/>
              </a:rPr>
              <a:t>Network/computational Science</a:t>
            </a:r>
            <a:endParaRPr sz="1200">
              <a:solidFill>
                <a:schemeClr val="dk2"/>
              </a:solidFill>
              <a:latin typeface="Proxima Nova"/>
              <a:ea typeface="Proxima Nova"/>
              <a:cs typeface="Proxima Nova"/>
              <a:sym typeface="Proxima Nova"/>
            </a:endParaRPr>
          </a:p>
        </p:txBody>
      </p:sp>
      <p:sp>
        <p:nvSpPr>
          <p:cNvPr id="194" name="Google Shape;194;p28"/>
          <p:cNvSpPr txBox="1"/>
          <p:nvPr/>
        </p:nvSpPr>
        <p:spPr>
          <a:xfrm>
            <a:off x="3692325" y="4200950"/>
            <a:ext cx="13797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2"/>
                </a:solidFill>
                <a:latin typeface="Proxima Nova"/>
                <a:ea typeface="Proxima Nova"/>
                <a:cs typeface="Proxima Nova"/>
                <a:sym typeface="Proxima Nova"/>
              </a:rPr>
              <a:t>Statistics and Data Mining</a:t>
            </a:r>
            <a:endParaRPr sz="1200">
              <a:solidFill>
                <a:schemeClr val="dk2"/>
              </a:solidFill>
              <a:latin typeface="Proxima Nova"/>
              <a:ea typeface="Proxima Nova"/>
              <a:cs typeface="Proxima Nova"/>
              <a:sym typeface="Proxima Nova"/>
            </a:endParaRPr>
          </a:p>
        </p:txBody>
      </p:sp>
      <p:sp>
        <p:nvSpPr>
          <p:cNvPr id="195" name="Google Shape;195;p28"/>
          <p:cNvSpPr txBox="1"/>
          <p:nvPr/>
        </p:nvSpPr>
        <p:spPr>
          <a:xfrm>
            <a:off x="3752931" y="1918150"/>
            <a:ext cx="1171800" cy="43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Proxima Nova"/>
                <a:ea typeface="Proxima Nova"/>
                <a:cs typeface="Proxima Nova"/>
                <a:sym typeface="Proxima Nova"/>
              </a:rPr>
              <a:t>Social Media Mining</a:t>
            </a:r>
            <a:endParaRPr sz="1200" b="1">
              <a:solidFill>
                <a:schemeClr val="lt1"/>
              </a:solidFill>
              <a:latin typeface="Proxima Nova"/>
              <a:ea typeface="Proxima Nova"/>
              <a:cs typeface="Proxima Nova"/>
              <a:sym typeface="Proxima Nova"/>
            </a:endParaRPr>
          </a:p>
        </p:txBody>
      </p:sp>
      <p:sp>
        <p:nvSpPr>
          <p:cNvPr id="196" name="Google Shape;19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02" name="Google Shape;202;p29"/>
          <p:cNvSpPr/>
          <p:nvPr/>
        </p:nvSpPr>
        <p:spPr>
          <a:xfrm>
            <a:off x="361200" y="1093225"/>
            <a:ext cx="2576700" cy="982500"/>
          </a:xfrm>
          <a:prstGeom prst="rect">
            <a:avLst/>
          </a:prstGeom>
          <a:solidFill>
            <a:srgbClr val="003B71">
              <a:alpha val="12030"/>
            </a:srgbClr>
          </a:solidFill>
          <a:ln>
            <a:noFill/>
          </a:ln>
        </p:spPr>
        <p:txBody>
          <a:bodyPr spcFirstLastPara="1" wrap="square" lIns="91425" tIns="91425" rIns="91425" bIns="91425" anchor="ctr" anchorCtr="0">
            <a:noAutofit/>
          </a:bodyPr>
          <a:lstStyle/>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Graph essentials</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Network measures</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Network models</a:t>
            </a:r>
            <a:endParaRPr sz="1200">
              <a:latin typeface="Proxima Nova"/>
              <a:ea typeface="Proxima Nova"/>
              <a:cs typeface="Proxima Nova"/>
              <a:sym typeface="Proxima Nova"/>
            </a:endParaRPr>
          </a:p>
        </p:txBody>
      </p:sp>
      <p:sp>
        <p:nvSpPr>
          <p:cNvPr id="203" name="Google Shape;203;p29"/>
          <p:cNvSpPr txBox="1"/>
          <p:nvPr/>
        </p:nvSpPr>
        <p:spPr>
          <a:xfrm>
            <a:off x="361200" y="609600"/>
            <a:ext cx="2576700" cy="36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sz="1200" b="1">
                <a:solidFill>
                  <a:schemeClr val="dk1"/>
                </a:solidFill>
                <a:latin typeface="Proxima Nova"/>
                <a:ea typeface="Proxima Nova"/>
                <a:cs typeface="Proxima Nova"/>
                <a:sym typeface="Proxima Nova"/>
              </a:rPr>
              <a:t>Essentials</a:t>
            </a:r>
            <a:endParaRPr sz="1200" b="1">
              <a:latin typeface="Proxima Nova"/>
              <a:ea typeface="Proxima Nova"/>
              <a:cs typeface="Proxima Nova"/>
              <a:sym typeface="Proxima Nova"/>
            </a:endParaRPr>
          </a:p>
        </p:txBody>
      </p:sp>
      <p:sp>
        <p:nvSpPr>
          <p:cNvPr id="204" name="Google Shape;204;p29"/>
          <p:cNvSpPr/>
          <p:nvPr/>
        </p:nvSpPr>
        <p:spPr>
          <a:xfrm>
            <a:off x="3180600" y="1093225"/>
            <a:ext cx="2576700" cy="982500"/>
          </a:xfrm>
          <a:prstGeom prst="rect">
            <a:avLst/>
          </a:prstGeom>
          <a:solidFill>
            <a:srgbClr val="003B71">
              <a:alpha val="12030"/>
            </a:srgbClr>
          </a:solidFill>
          <a:ln>
            <a:noFill/>
          </a:ln>
        </p:spPr>
        <p:txBody>
          <a:bodyPr spcFirstLastPara="1" wrap="square" lIns="91425" tIns="91425" rIns="91425" bIns="91425" anchor="ctr" anchorCtr="0">
            <a:noAutofit/>
          </a:bodyPr>
          <a:lstStyle/>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Community detection</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Information diffusion</a:t>
            </a:r>
            <a:endParaRPr sz="1200">
              <a:latin typeface="Proxima Nova"/>
              <a:ea typeface="Proxima Nova"/>
              <a:cs typeface="Proxima Nova"/>
              <a:sym typeface="Proxima Nova"/>
            </a:endParaRPr>
          </a:p>
        </p:txBody>
      </p:sp>
      <p:sp>
        <p:nvSpPr>
          <p:cNvPr id="205" name="Google Shape;205;p29"/>
          <p:cNvSpPr txBox="1"/>
          <p:nvPr/>
        </p:nvSpPr>
        <p:spPr>
          <a:xfrm>
            <a:off x="3180600" y="609600"/>
            <a:ext cx="2576700" cy="36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sz="1200" b="1">
                <a:solidFill>
                  <a:schemeClr val="dk1"/>
                </a:solidFill>
                <a:latin typeface="Proxima Nova"/>
                <a:ea typeface="Proxima Nova"/>
                <a:cs typeface="Proxima Nova"/>
                <a:sym typeface="Proxima Nova"/>
              </a:rPr>
              <a:t>Communities and Interactions</a:t>
            </a:r>
            <a:endParaRPr sz="1200" b="1">
              <a:latin typeface="Proxima Nova"/>
              <a:ea typeface="Proxima Nova"/>
              <a:cs typeface="Proxima Nova"/>
              <a:sym typeface="Proxima Nova"/>
            </a:endParaRPr>
          </a:p>
        </p:txBody>
      </p:sp>
      <p:sp>
        <p:nvSpPr>
          <p:cNvPr id="206" name="Google Shape;206;p29"/>
          <p:cNvSpPr/>
          <p:nvPr/>
        </p:nvSpPr>
        <p:spPr>
          <a:xfrm>
            <a:off x="6000000" y="1093225"/>
            <a:ext cx="2576700" cy="982500"/>
          </a:xfrm>
          <a:prstGeom prst="rect">
            <a:avLst/>
          </a:prstGeom>
          <a:solidFill>
            <a:srgbClr val="003B71">
              <a:alpha val="12030"/>
            </a:srgbClr>
          </a:solidFill>
          <a:ln>
            <a:noFill/>
          </a:ln>
        </p:spPr>
        <p:txBody>
          <a:bodyPr spcFirstLastPara="1" wrap="square" lIns="91425" tIns="91425" rIns="91425" bIns="91425" anchor="ctr" anchorCtr="0">
            <a:noAutofit/>
          </a:bodyPr>
          <a:lstStyle/>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Social Influence</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Recommendation engines</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Behavior analysis</a:t>
            </a:r>
            <a:endParaRPr sz="1200">
              <a:latin typeface="Proxima Nova"/>
              <a:ea typeface="Proxima Nova"/>
              <a:cs typeface="Proxima Nova"/>
              <a:sym typeface="Proxima Nova"/>
            </a:endParaRPr>
          </a:p>
        </p:txBody>
      </p:sp>
      <p:sp>
        <p:nvSpPr>
          <p:cNvPr id="207" name="Google Shape;207;p29"/>
          <p:cNvSpPr txBox="1"/>
          <p:nvPr/>
        </p:nvSpPr>
        <p:spPr>
          <a:xfrm>
            <a:off x="6000000" y="609600"/>
            <a:ext cx="2576700" cy="36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sz="1200" b="1">
                <a:solidFill>
                  <a:schemeClr val="dk1"/>
                </a:solidFill>
                <a:latin typeface="Proxima Nova"/>
                <a:ea typeface="Proxima Nova"/>
                <a:cs typeface="Proxima Nova"/>
                <a:sym typeface="Proxima Nova"/>
              </a:rPr>
              <a:t>Applications</a:t>
            </a:r>
            <a:endParaRPr sz="1200" b="1">
              <a:latin typeface="Proxima Nova"/>
              <a:ea typeface="Proxima Nova"/>
              <a:cs typeface="Proxima Nova"/>
              <a:sym typeface="Proxima Nova"/>
            </a:endParaRPr>
          </a:p>
        </p:txBody>
      </p:sp>
      <p:sp>
        <p:nvSpPr>
          <p:cNvPr id="208" name="Google Shape;208;p29"/>
          <p:cNvSpPr/>
          <p:nvPr/>
        </p:nvSpPr>
        <p:spPr>
          <a:xfrm>
            <a:off x="361200" y="2075725"/>
            <a:ext cx="2576700" cy="2216700"/>
          </a:xfrm>
          <a:prstGeom prst="rect">
            <a:avLst/>
          </a:prstGeom>
          <a:solidFill>
            <a:srgbClr val="E6B8AF">
              <a:alpha val="27850"/>
            </a:srgbClr>
          </a:solidFill>
          <a:ln>
            <a:noFill/>
          </a:ln>
        </p:spPr>
        <p:txBody>
          <a:bodyPr spcFirstLastPara="1" wrap="square" lIns="91425" tIns="91425" rIns="91425" bIns="91425" anchor="ctr" anchorCtr="0">
            <a:noAutofit/>
          </a:bodyPr>
          <a:lstStyle/>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Who are the most important people in the network?</a:t>
            </a:r>
            <a:endParaRPr sz="1200">
              <a:latin typeface="Proxima Nova"/>
              <a:ea typeface="Proxima Nova"/>
              <a:cs typeface="Proxima Nova"/>
              <a:sym typeface="Proxima Nova"/>
            </a:endParaRPr>
          </a:p>
          <a:p>
            <a:pPr marL="457200" lvl="0" indent="-304800" algn="l" rtl="0">
              <a:spcBef>
                <a:spcPts val="1000"/>
              </a:spcBef>
              <a:spcAft>
                <a:spcPts val="0"/>
              </a:spcAft>
              <a:buSzPts val="1200"/>
              <a:buFont typeface="Proxima Nova"/>
              <a:buChar char="●"/>
            </a:pPr>
            <a:r>
              <a:rPr lang="en" sz="1200">
                <a:latin typeface="Proxima Nova"/>
                <a:ea typeface="Proxima Nova"/>
                <a:cs typeface="Proxima Nova"/>
                <a:sym typeface="Proxima Nova"/>
              </a:rPr>
              <a:t>How do people befriend others?</a:t>
            </a:r>
            <a:endParaRPr sz="1200">
              <a:latin typeface="Proxima Nova"/>
              <a:ea typeface="Proxima Nova"/>
              <a:cs typeface="Proxima Nova"/>
              <a:sym typeface="Proxima Nova"/>
            </a:endParaRPr>
          </a:p>
          <a:p>
            <a:pPr marL="457200" lvl="0" indent="-304800" algn="l" rtl="0">
              <a:spcBef>
                <a:spcPts val="1000"/>
              </a:spcBef>
              <a:spcAft>
                <a:spcPts val="1000"/>
              </a:spcAft>
              <a:buSzPts val="1200"/>
              <a:buFont typeface="Proxima Nova"/>
              <a:buChar char="●"/>
            </a:pPr>
            <a:r>
              <a:rPr lang="en" sz="1200">
                <a:latin typeface="Proxima Nova"/>
                <a:ea typeface="Proxima Nova"/>
                <a:cs typeface="Proxima Nova"/>
                <a:sym typeface="Proxima Nova"/>
              </a:rPr>
              <a:t>How can we find interesting patterns in user-generated content?</a:t>
            </a:r>
            <a:endParaRPr sz="1200">
              <a:latin typeface="Proxima Nova"/>
              <a:ea typeface="Proxima Nova"/>
              <a:cs typeface="Proxima Nova"/>
              <a:sym typeface="Proxima Nova"/>
            </a:endParaRPr>
          </a:p>
        </p:txBody>
      </p:sp>
      <p:sp>
        <p:nvSpPr>
          <p:cNvPr id="209" name="Google Shape;209;p29"/>
          <p:cNvSpPr/>
          <p:nvPr/>
        </p:nvSpPr>
        <p:spPr>
          <a:xfrm>
            <a:off x="3180600" y="2075725"/>
            <a:ext cx="2576700" cy="2216700"/>
          </a:xfrm>
          <a:prstGeom prst="rect">
            <a:avLst/>
          </a:prstGeom>
          <a:solidFill>
            <a:srgbClr val="E6B8AF">
              <a:alpha val="27850"/>
            </a:srgbClr>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How can we identify communities in a social network?</a:t>
            </a:r>
            <a:endParaRPr sz="1200">
              <a:solidFill>
                <a:schemeClr val="dk1"/>
              </a:solidFill>
              <a:latin typeface="Proxima Nova"/>
              <a:ea typeface="Proxima Nova"/>
              <a:cs typeface="Proxima Nova"/>
              <a:sym typeface="Proxima Nova"/>
            </a:endParaRPr>
          </a:p>
          <a:p>
            <a:pPr marL="457200" lvl="0" indent="-304800" algn="l" rtl="0">
              <a:spcBef>
                <a:spcPts val="1000"/>
              </a:spcBef>
              <a:spcAft>
                <a:spcPts val="1000"/>
              </a:spcAft>
              <a:buClr>
                <a:schemeClr val="dk1"/>
              </a:buClr>
              <a:buSzPts val="1200"/>
              <a:buFont typeface="Proxima Nova"/>
              <a:buChar char="●"/>
            </a:pPr>
            <a:r>
              <a:rPr lang="en" sz="1200">
                <a:solidFill>
                  <a:schemeClr val="dk1"/>
                </a:solidFill>
                <a:latin typeface="Proxima Nova"/>
                <a:ea typeface="Proxima Nova"/>
                <a:cs typeface="Proxima Nova"/>
                <a:sym typeface="Proxima Nova"/>
              </a:rPr>
              <a:t>How far can an article be transmitted in a social network?</a:t>
            </a:r>
            <a:endParaRPr sz="1200">
              <a:latin typeface="Proxima Nova"/>
              <a:ea typeface="Proxima Nova"/>
              <a:cs typeface="Proxima Nova"/>
              <a:sym typeface="Proxima Nova"/>
            </a:endParaRPr>
          </a:p>
        </p:txBody>
      </p:sp>
      <p:sp>
        <p:nvSpPr>
          <p:cNvPr id="210" name="Google Shape;210;p29"/>
          <p:cNvSpPr/>
          <p:nvPr/>
        </p:nvSpPr>
        <p:spPr>
          <a:xfrm>
            <a:off x="6000000" y="2075725"/>
            <a:ext cx="2576700" cy="2216700"/>
          </a:xfrm>
          <a:prstGeom prst="rect">
            <a:avLst/>
          </a:prstGeom>
          <a:solidFill>
            <a:srgbClr val="E6B8AF">
              <a:alpha val="27850"/>
            </a:srgbClr>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How can we measure the influence of individuals in a social network?</a:t>
            </a:r>
            <a:endParaRPr sz="1200">
              <a:solidFill>
                <a:schemeClr val="dk1"/>
              </a:solidFill>
              <a:latin typeface="Proxima Nova"/>
              <a:ea typeface="Proxima Nova"/>
              <a:cs typeface="Proxima Nova"/>
              <a:sym typeface="Proxima Nova"/>
            </a:endParaRPr>
          </a:p>
          <a:p>
            <a:pPr marL="457200" lvl="0" indent="-304800" algn="l" rtl="0">
              <a:spcBef>
                <a:spcPts val="1000"/>
              </a:spcBef>
              <a:spcAft>
                <a:spcPts val="1000"/>
              </a:spcAft>
              <a:buClr>
                <a:schemeClr val="dk1"/>
              </a:buClr>
              <a:buSzPts val="1200"/>
              <a:buFont typeface="Proxima Nova"/>
              <a:buChar char="●"/>
            </a:pPr>
            <a:r>
              <a:rPr lang="en" sz="1200">
                <a:solidFill>
                  <a:schemeClr val="dk1"/>
                </a:solidFill>
                <a:latin typeface="Proxima Nova"/>
                <a:ea typeface="Proxima Nova"/>
                <a:cs typeface="Proxima Nova"/>
                <a:sym typeface="Proxima Nova"/>
              </a:rPr>
              <a:t>How can we recommend content or friends to individuals online?</a:t>
            </a:r>
            <a:endParaRPr sz="12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5538" y="152400"/>
            <a:ext cx="8752932" cy="4838699"/>
          </a:xfrm>
          <a:prstGeom prst="rect">
            <a:avLst/>
          </a:prstGeom>
          <a:noFill/>
          <a:ln>
            <a:noFill/>
          </a:ln>
        </p:spPr>
      </p:pic>
      <p:sp>
        <p:nvSpPr>
          <p:cNvPr id="216" name="Google Shape;216;p30"/>
          <p:cNvSpPr/>
          <p:nvPr/>
        </p:nvSpPr>
        <p:spPr>
          <a:xfrm>
            <a:off x="579975" y="1167600"/>
            <a:ext cx="8272500" cy="3189900"/>
          </a:xfrm>
          <a:prstGeom prst="rect">
            <a:avLst/>
          </a:prstGeom>
          <a:solidFill>
            <a:srgbClr val="FFFC00">
              <a:alpha val="20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 name="Google Shape;217;p30"/>
          <p:cNvSpPr/>
          <p:nvPr/>
        </p:nvSpPr>
        <p:spPr>
          <a:xfrm>
            <a:off x="579975" y="4357500"/>
            <a:ext cx="8272500" cy="533400"/>
          </a:xfrm>
          <a:prstGeom prst="rect">
            <a:avLst/>
          </a:prstGeom>
          <a:solidFill>
            <a:srgbClr val="E6B8AF">
              <a:alpha val="278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8" name="Google Shape;21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Reminder to self: Attendance</a:t>
            </a:r>
            <a:endParaRPr sz="2800">
              <a:solidFill>
                <a:srgbClr val="000000"/>
              </a:solidFill>
            </a:endParaRPr>
          </a:p>
        </p:txBody>
      </p:sp>
      <p:sp>
        <p:nvSpPr>
          <p:cNvPr id="224" name="Google Shape;22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B71"/>
        </a:solidFill>
        <a:effectLst/>
      </p:bgPr>
    </p:bg>
    <p:spTree>
      <p:nvGrpSpPr>
        <p:cNvPr id="1" name="Shape 61"/>
        <p:cNvGrpSpPr/>
        <p:nvPr/>
      </p:nvGrpSpPr>
      <p:grpSpPr>
        <a:xfrm>
          <a:off x="0" y="0"/>
          <a:ext cx="0" cy="0"/>
          <a:chOff x="0" y="0"/>
          <a:chExt cx="0" cy="0"/>
        </a:xfrm>
      </p:grpSpPr>
      <p:sp>
        <p:nvSpPr>
          <p:cNvPr id="62" name="Google Shape;62;p14"/>
          <p:cNvSpPr txBox="1"/>
          <p:nvPr/>
        </p:nvSpPr>
        <p:spPr>
          <a:xfrm>
            <a:off x="660500" y="2987575"/>
            <a:ext cx="46902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600">
                <a:solidFill>
                  <a:schemeClr val="lt1"/>
                </a:solidFill>
                <a:latin typeface="Proxima Nova Extrabold"/>
                <a:ea typeface="Proxima Nova Extrabold"/>
                <a:cs typeface="Proxima Nova Extrabold"/>
                <a:sym typeface="Proxima Nova Extrabold"/>
              </a:rPr>
              <a:t>Recap</a:t>
            </a:r>
            <a:endParaRPr sz="6600">
              <a:solidFill>
                <a:schemeClr val="lt1"/>
              </a:solidFill>
              <a:latin typeface="Proxima Nova Extrabold"/>
              <a:ea typeface="Proxima Nova Extrabold"/>
              <a:cs typeface="Proxima Nova Extrabold"/>
              <a:sym typeface="Proxima Nova Extrabold"/>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3B71"/>
        </a:solidFill>
        <a:effectLst/>
      </p:bgPr>
    </p:bg>
    <p:spTree>
      <p:nvGrpSpPr>
        <p:cNvPr id="1" name="Shape 228"/>
        <p:cNvGrpSpPr/>
        <p:nvPr/>
      </p:nvGrpSpPr>
      <p:grpSpPr>
        <a:xfrm>
          <a:off x="0" y="0"/>
          <a:ext cx="0" cy="0"/>
          <a:chOff x="0" y="0"/>
          <a:chExt cx="0" cy="0"/>
        </a:xfrm>
      </p:grpSpPr>
      <p:sp>
        <p:nvSpPr>
          <p:cNvPr id="229" name="Google Shape;229;p32"/>
          <p:cNvSpPr txBox="1"/>
          <p:nvPr/>
        </p:nvSpPr>
        <p:spPr>
          <a:xfrm>
            <a:off x="511850" y="1484875"/>
            <a:ext cx="80733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600">
                <a:solidFill>
                  <a:schemeClr val="lt1"/>
                </a:solidFill>
                <a:latin typeface="Proxima Nova Extrabold"/>
                <a:ea typeface="Proxima Nova Extrabold"/>
                <a:cs typeface="Proxima Nova Extrabold"/>
                <a:sym typeface="Proxima Nova Extrabold"/>
              </a:rPr>
              <a:t>User Modeling and Recommendation Engines</a:t>
            </a:r>
            <a:endParaRPr sz="6600">
              <a:solidFill>
                <a:schemeClr val="lt1"/>
              </a:solidFill>
              <a:latin typeface="Proxima Nova Extrabold"/>
              <a:ea typeface="Proxima Nova Extrabold"/>
              <a:cs typeface="Proxima Nova Extrabold"/>
              <a:sym typeface="Proxima Nova Extrabold"/>
            </a:endParaRPr>
          </a:p>
        </p:txBody>
      </p:sp>
      <p:sp>
        <p:nvSpPr>
          <p:cNvPr id="230" name="Google Shape;23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Recommendation vs Search</a:t>
            </a:r>
            <a:endParaRPr sz="2800">
              <a:solidFill>
                <a:srgbClr val="000000"/>
              </a:solidFill>
            </a:endParaRPr>
          </a:p>
        </p:txBody>
      </p:sp>
      <p:sp>
        <p:nvSpPr>
          <p:cNvPr id="236" name="Google Shape;23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237" name="Google Shape;237;p33"/>
          <p:cNvSpPr txBox="1"/>
          <p:nvPr/>
        </p:nvSpPr>
        <p:spPr>
          <a:xfrm>
            <a:off x="428625" y="1225325"/>
            <a:ext cx="8187600" cy="24573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The key is </a:t>
            </a:r>
            <a:r>
              <a:rPr lang="en" i="1">
                <a:latin typeface="Proxima Nova"/>
                <a:ea typeface="Proxima Nova"/>
                <a:cs typeface="Proxima Nova"/>
                <a:sym typeface="Proxima Nova"/>
              </a:rPr>
              <a:t>personalization</a:t>
            </a:r>
            <a:endParaRPr i="1">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“Best 2024 movie to watch” should give user-tailored results in a Recommendation setting</a:t>
            </a:r>
            <a:endParaRPr>
              <a:latin typeface="Proxima Nova"/>
              <a:ea typeface="Proxima Nova"/>
              <a:cs typeface="Proxima Nova"/>
              <a:sym typeface="Proxima Nova"/>
            </a:endParaRPr>
          </a:p>
          <a:p>
            <a:pPr marL="457200" lvl="0" indent="-317500" algn="l" rtl="0">
              <a:lnSpc>
                <a:spcPct val="115000"/>
              </a:lnSpc>
              <a:spcBef>
                <a:spcPts val="1000"/>
              </a:spcBef>
              <a:spcAft>
                <a:spcPts val="1000"/>
              </a:spcAft>
              <a:buSzPts val="1400"/>
              <a:buFont typeface="Proxima Nova"/>
              <a:buChar char="●"/>
            </a:pPr>
            <a:r>
              <a:rPr lang="en">
                <a:latin typeface="Proxima Nova"/>
                <a:ea typeface="Proxima Nova"/>
                <a:cs typeface="Proxima Nova"/>
                <a:sym typeface="Proxima Nova"/>
              </a:rPr>
              <a:t>We’re trying to guess what you </a:t>
            </a:r>
            <a:r>
              <a:rPr lang="en" i="1">
                <a:latin typeface="Proxima Nova"/>
                <a:ea typeface="Proxima Nova"/>
                <a:cs typeface="Proxima Nova"/>
                <a:sym typeface="Proxima Nova"/>
              </a:rPr>
              <a:t>might</a:t>
            </a:r>
            <a:r>
              <a:rPr lang="en">
                <a:latin typeface="Proxima Nova"/>
                <a:ea typeface="Proxima Nova"/>
                <a:cs typeface="Proxima Nova"/>
                <a:sym typeface="Proxima Nova"/>
              </a:rPr>
              <a:t> like in the </a:t>
            </a:r>
            <a:r>
              <a:rPr lang="en" i="1">
                <a:latin typeface="Proxima Nova"/>
                <a:ea typeface="Proxima Nova"/>
                <a:cs typeface="Proxima Nova"/>
                <a:sym typeface="Proxima Nova"/>
              </a:rPr>
              <a:t>future</a:t>
            </a:r>
            <a:endParaRPr i="1">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p:nvPr/>
        </p:nvSpPr>
        <p:spPr>
          <a:xfrm>
            <a:off x="0" y="0"/>
            <a:ext cx="3232500" cy="5143500"/>
          </a:xfrm>
          <a:prstGeom prst="rect">
            <a:avLst/>
          </a:prstGeom>
          <a:solidFill>
            <a:srgbClr val="003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txBox="1"/>
          <p:nvPr/>
        </p:nvSpPr>
        <p:spPr>
          <a:xfrm>
            <a:off x="425125" y="1250900"/>
            <a:ext cx="2661000" cy="1343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000">
                <a:solidFill>
                  <a:srgbClr val="FFFFFF"/>
                </a:solidFill>
                <a:latin typeface="Proxima Nova Extrabold"/>
                <a:ea typeface="Proxima Nova Extrabold"/>
                <a:cs typeface="Proxima Nova Extrabold"/>
                <a:sym typeface="Proxima Nova Extrabold"/>
              </a:rPr>
              <a:t>Challenges</a:t>
            </a:r>
            <a:endParaRPr sz="3000">
              <a:solidFill>
                <a:srgbClr val="FFFFFF"/>
              </a:solidFill>
              <a:latin typeface="Proxima Nova Extrabold"/>
              <a:ea typeface="Proxima Nova Extrabold"/>
              <a:cs typeface="Proxima Nova Extrabold"/>
              <a:sym typeface="Proxima Nova Extrabold"/>
            </a:endParaRPr>
          </a:p>
        </p:txBody>
      </p:sp>
      <p:sp>
        <p:nvSpPr>
          <p:cNvPr id="244" name="Google Shape;244;p34"/>
          <p:cNvSpPr txBox="1"/>
          <p:nvPr/>
        </p:nvSpPr>
        <p:spPr>
          <a:xfrm>
            <a:off x="3640125" y="1250900"/>
            <a:ext cx="5381100" cy="1776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Proxima Nova"/>
              <a:buChar char="●"/>
            </a:pPr>
            <a:r>
              <a:rPr lang="en" b="1">
                <a:latin typeface="Proxima Nova"/>
                <a:ea typeface="Proxima Nova"/>
                <a:cs typeface="Proxima Nova"/>
                <a:sym typeface="Proxima Nova"/>
              </a:rPr>
              <a:t>Cold start</a:t>
            </a:r>
            <a:endParaRPr b="1">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A new user has no data at all – how do you even generate a recommendation?</a:t>
            </a:r>
            <a:endParaRPr>
              <a:latin typeface="Proxima Nova"/>
              <a:ea typeface="Proxima Nova"/>
              <a:cs typeface="Proxima Nova"/>
              <a:sym typeface="Proxima Nova"/>
            </a:endParaRPr>
          </a:p>
          <a:p>
            <a:pPr marL="457200" lvl="0" indent="0" algn="l" rtl="0">
              <a:lnSpc>
                <a:spcPct val="115000"/>
              </a:lnSpc>
              <a:spcBef>
                <a:spcPts val="1000"/>
              </a:spcBef>
              <a:spcAft>
                <a:spcPts val="0"/>
              </a:spcAft>
              <a:buNone/>
            </a:pPr>
            <a:endParaRPr>
              <a:latin typeface="Proxima Nova"/>
              <a:ea typeface="Proxima Nova"/>
              <a:cs typeface="Proxima Nova"/>
              <a:sym typeface="Proxima Nova"/>
            </a:endParaRPr>
          </a:p>
          <a:p>
            <a:pPr marL="0" lvl="0" indent="0" algn="l" rtl="0">
              <a:lnSpc>
                <a:spcPct val="115000"/>
              </a:lnSpc>
              <a:spcBef>
                <a:spcPts val="1000"/>
              </a:spcBef>
              <a:spcAft>
                <a:spcPts val="1000"/>
              </a:spcAft>
              <a:buNone/>
            </a:pPr>
            <a:endParaRPr b="1">
              <a:latin typeface="Proxima Nova"/>
              <a:ea typeface="Proxima Nova"/>
              <a:cs typeface="Proxima Nova"/>
              <a:sym typeface="Proxima Nova"/>
            </a:endParaRPr>
          </a:p>
        </p:txBody>
      </p:sp>
      <p:sp>
        <p:nvSpPr>
          <p:cNvPr id="245" name="Google Shape;24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p:nvPr/>
        </p:nvSpPr>
        <p:spPr>
          <a:xfrm>
            <a:off x="0" y="0"/>
            <a:ext cx="3232500" cy="5143500"/>
          </a:xfrm>
          <a:prstGeom prst="rect">
            <a:avLst/>
          </a:prstGeom>
          <a:solidFill>
            <a:srgbClr val="003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5"/>
          <p:cNvSpPr txBox="1"/>
          <p:nvPr/>
        </p:nvSpPr>
        <p:spPr>
          <a:xfrm>
            <a:off x="425125" y="1250900"/>
            <a:ext cx="2661000" cy="1343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000">
                <a:solidFill>
                  <a:srgbClr val="FFFFFF"/>
                </a:solidFill>
                <a:latin typeface="Proxima Nova Extrabold"/>
                <a:ea typeface="Proxima Nova Extrabold"/>
                <a:cs typeface="Proxima Nova Extrabold"/>
                <a:sym typeface="Proxima Nova Extrabold"/>
              </a:rPr>
              <a:t>Challenges</a:t>
            </a:r>
            <a:endParaRPr sz="3000">
              <a:solidFill>
                <a:srgbClr val="FFFFFF"/>
              </a:solidFill>
              <a:latin typeface="Proxima Nova Extrabold"/>
              <a:ea typeface="Proxima Nova Extrabold"/>
              <a:cs typeface="Proxima Nova Extrabold"/>
              <a:sym typeface="Proxima Nova Extrabold"/>
            </a:endParaRPr>
          </a:p>
        </p:txBody>
      </p:sp>
      <p:sp>
        <p:nvSpPr>
          <p:cNvPr id="252" name="Google Shape;252;p35"/>
          <p:cNvSpPr txBox="1"/>
          <p:nvPr/>
        </p:nvSpPr>
        <p:spPr>
          <a:xfrm>
            <a:off x="3640125" y="1250900"/>
            <a:ext cx="5381100" cy="3024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Proxima Nova"/>
              <a:buChar char="●"/>
            </a:pPr>
            <a:r>
              <a:rPr lang="en" b="1">
                <a:latin typeface="Proxima Nova"/>
                <a:ea typeface="Proxima Nova"/>
                <a:cs typeface="Proxima Nova"/>
                <a:sym typeface="Proxima Nova"/>
              </a:rPr>
              <a:t>Cold start</a:t>
            </a:r>
            <a:endParaRPr b="1">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A new user has no data at all – how do you even generate a recommendation?</a:t>
            </a:r>
            <a:endParaRPr>
              <a:latin typeface="Proxima Nova"/>
              <a:ea typeface="Proxima Nova"/>
              <a:cs typeface="Proxima Nova"/>
              <a:sym typeface="Proxima Nova"/>
            </a:endParaRPr>
          </a:p>
          <a:p>
            <a:pPr marL="457200" lvl="0" indent="-317500" algn="l" rtl="0">
              <a:lnSpc>
                <a:spcPct val="115000"/>
              </a:lnSpc>
              <a:spcBef>
                <a:spcPts val="1000"/>
              </a:spcBef>
              <a:spcAft>
                <a:spcPts val="0"/>
              </a:spcAft>
              <a:buSzPts val="1400"/>
              <a:buFont typeface="Proxima Nova"/>
              <a:buChar char="●"/>
            </a:pPr>
            <a:r>
              <a:rPr lang="en" b="1">
                <a:latin typeface="Proxima Nova"/>
                <a:ea typeface="Proxima Nova"/>
                <a:cs typeface="Proxima Nova"/>
                <a:sym typeface="Proxima Nova"/>
              </a:rPr>
              <a:t>Data Sparsity</a:t>
            </a:r>
            <a:endParaRPr b="1">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At a system level, what if only a few individuals rate many items while many other individuals rate only a few items?</a:t>
            </a:r>
            <a:endParaRPr>
              <a:latin typeface="Proxima Nova"/>
              <a:ea typeface="Proxima Nova"/>
              <a:cs typeface="Proxima Nova"/>
              <a:sym typeface="Proxima Nova"/>
            </a:endParaRPr>
          </a:p>
          <a:p>
            <a:pPr marL="457200" lvl="0" indent="0" algn="l" rtl="0">
              <a:lnSpc>
                <a:spcPct val="115000"/>
              </a:lnSpc>
              <a:spcBef>
                <a:spcPts val="1000"/>
              </a:spcBef>
              <a:spcAft>
                <a:spcPts val="0"/>
              </a:spcAft>
              <a:buNone/>
            </a:pPr>
            <a:endParaRPr>
              <a:latin typeface="Proxima Nova"/>
              <a:ea typeface="Proxima Nova"/>
              <a:cs typeface="Proxima Nova"/>
              <a:sym typeface="Proxima Nova"/>
            </a:endParaRPr>
          </a:p>
          <a:p>
            <a:pPr marL="0" lvl="0" indent="0" algn="l" rtl="0">
              <a:lnSpc>
                <a:spcPct val="115000"/>
              </a:lnSpc>
              <a:spcBef>
                <a:spcPts val="1000"/>
              </a:spcBef>
              <a:spcAft>
                <a:spcPts val="1000"/>
              </a:spcAft>
              <a:buNone/>
            </a:pPr>
            <a:endParaRPr b="1">
              <a:latin typeface="Proxima Nova"/>
              <a:ea typeface="Proxima Nova"/>
              <a:cs typeface="Proxima Nova"/>
              <a:sym typeface="Proxima Nova"/>
            </a:endParaRPr>
          </a:p>
        </p:txBody>
      </p:sp>
      <p:sp>
        <p:nvSpPr>
          <p:cNvPr id="253" name="Google Shape;25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p:nvPr/>
        </p:nvSpPr>
        <p:spPr>
          <a:xfrm>
            <a:off x="0" y="0"/>
            <a:ext cx="3232500" cy="5143500"/>
          </a:xfrm>
          <a:prstGeom prst="rect">
            <a:avLst/>
          </a:prstGeom>
          <a:solidFill>
            <a:srgbClr val="003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6"/>
          <p:cNvSpPr txBox="1"/>
          <p:nvPr/>
        </p:nvSpPr>
        <p:spPr>
          <a:xfrm>
            <a:off x="425125" y="1250900"/>
            <a:ext cx="2661000" cy="1343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000">
                <a:solidFill>
                  <a:srgbClr val="FFFFFF"/>
                </a:solidFill>
                <a:latin typeface="Proxima Nova Extrabold"/>
                <a:ea typeface="Proxima Nova Extrabold"/>
                <a:cs typeface="Proxima Nova Extrabold"/>
                <a:sym typeface="Proxima Nova Extrabold"/>
              </a:rPr>
              <a:t>Challenges</a:t>
            </a:r>
            <a:endParaRPr sz="3000">
              <a:solidFill>
                <a:srgbClr val="FFFFFF"/>
              </a:solidFill>
              <a:latin typeface="Proxima Nova Extrabold"/>
              <a:ea typeface="Proxima Nova Extrabold"/>
              <a:cs typeface="Proxima Nova Extrabold"/>
              <a:sym typeface="Proxima Nova Extrabold"/>
            </a:endParaRPr>
          </a:p>
        </p:txBody>
      </p:sp>
      <p:sp>
        <p:nvSpPr>
          <p:cNvPr id="260" name="Google Shape;260;p36"/>
          <p:cNvSpPr txBox="1"/>
          <p:nvPr/>
        </p:nvSpPr>
        <p:spPr>
          <a:xfrm>
            <a:off x="3640125" y="1250900"/>
            <a:ext cx="5381100" cy="3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Proxima Nova"/>
              <a:buChar char="●"/>
            </a:pPr>
            <a:r>
              <a:rPr lang="en" b="1">
                <a:latin typeface="Proxima Nova"/>
                <a:ea typeface="Proxima Nova"/>
                <a:cs typeface="Proxima Nova"/>
                <a:sym typeface="Proxima Nova"/>
              </a:rPr>
              <a:t>Cold start</a:t>
            </a:r>
            <a:endParaRPr b="1">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A new user has no data at all – how do you even generate a recommendation?</a:t>
            </a:r>
            <a:endParaRPr>
              <a:latin typeface="Proxima Nova"/>
              <a:ea typeface="Proxima Nova"/>
              <a:cs typeface="Proxima Nova"/>
              <a:sym typeface="Proxima Nova"/>
            </a:endParaRPr>
          </a:p>
          <a:p>
            <a:pPr marL="457200" lvl="0" indent="-317500" algn="l" rtl="0">
              <a:lnSpc>
                <a:spcPct val="115000"/>
              </a:lnSpc>
              <a:spcBef>
                <a:spcPts val="1000"/>
              </a:spcBef>
              <a:spcAft>
                <a:spcPts val="0"/>
              </a:spcAft>
              <a:buSzPts val="1400"/>
              <a:buFont typeface="Proxima Nova"/>
              <a:buChar char="●"/>
            </a:pPr>
            <a:r>
              <a:rPr lang="en" b="1">
                <a:latin typeface="Proxima Nova"/>
                <a:ea typeface="Proxima Nova"/>
                <a:cs typeface="Proxima Nova"/>
                <a:sym typeface="Proxima Nova"/>
              </a:rPr>
              <a:t>Data Sparsity</a:t>
            </a:r>
            <a:endParaRPr b="1">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At a system level, what if only a few individuals rate many items while many other individuals rate only a few items?</a:t>
            </a:r>
            <a:endParaRPr>
              <a:latin typeface="Proxima Nova"/>
              <a:ea typeface="Proxima Nova"/>
              <a:cs typeface="Proxima Nova"/>
              <a:sym typeface="Proxima Nova"/>
            </a:endParaRPr>
          </a:p>
          <a:p>
            <a:pPr marL="457200" lvl="0" indent="-317500" algn="l" rtl="0">
              <a:lnSpc>
                <a:spcPct val="115000"/>
              </a:lnSpc>
              <a:spcBef>
                <a:spcPts val="1000"/>
              </a:spcBef>
              <a:spcAft>
                <a:spcPts val="0"/>
              </a:spcAft>
              <a:buSzPts val="1400"/>
              <a:buFont typeface="Proxima Nova"/>
              <a:buChar char="●"/>
            </a:pPr>
            <a:r>
              <a:rPr lang="en" b="1">
                <a:latin typeface="Proxima Nova"/>
                <a:ea typeface="Proxima Nova"/>
                <a:cs typeface="Proxima Nova"/>
                <a:sym typeface="Proxima Nova"/>
              </a:rPr>
              <a:t>Attacks</a:t>
            </a:r>
            <a:endParaRPr b="1">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Fake accounts can push the ratings up/down</a:t>
            </a:r>
            <a:endParaRPr>
              <a:latin typeface="Proxima Nova"/>
              <a:ea typeface="Proxima Nova"/>
              <a:cs typeface="Proxima Nova"/>
              <a:sym typeface="Proxima Nova"/>
            </a:endParaRPr>
          </a:p>
          <a:p>
            <a:pPr marL="0" lvl="0" indent="0" algn="l" rtl="0">
              <a:lnSpc>
                <a:spcPct val="115000"/>
              </a:lnSpc>
              <a:spcBef>
                <a:spcPts val="1000"/>
              </a:spcBef>
              <a:spcAft>
                <a:spcPts val="1000"/>
              </a:spcAft>
              <a:buNone/>
            </a:pPr>
            <a:endParaRPr b="1">
              <a:latin typeface="Proxima Nova"/>
              <a:ea typeface="Proxima Nova"/>
              <a:cs typeface="Proxima Nova"/>
              <a:sym typeface="Proxima Nova"/>
            </a:endParaRPr>
          </a:p>
        </p:txBody>
      </p:sp>
      <p:sp>
        <p:nvSpPr>
          <p:cNvPr id="261" name="Google Shape;26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7"/>
          <p:cNvSpPr/>
          <p:nvPr/>
        </p:nvSpPr>
        <p:spPr>
          <a:xfrm>
            <a:off x="0" y="0"/>
            <a:ext cx="3232500" cy="5143500"/>
          </a:xfrm>
          <a:prstGeom prst="rect">
            <a:avLst/>
          </a:prstGeom>
          <a:solidFill>
            <a:srgbClr val="003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txBox="1"/>
          <p:nvPr/>
        </p:nvSpPr>
        <p:spPr>
          <a:xfrm>
            <a:off x="425125" y="1250900"/>
            <a:ext cx="2661000" cy="1343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000">
                <a:solidFill>
                  <a:srgbClr val="FFFFFF"/>
                </a:solidFill>
                <a:latin typeface="Proxima Nova Extrabold"/>
                <a:ea typeface="Proxima Nova Extrabold"/>
                <a:cs typeface="Proxima Nova Extrabold"/>
                <a:sym typeface="Proxima Nova Extrabold"/>
              </a:rPr>
              <a:t>Challenges</a:t>
            </a:r>
            <a:endParaRPr sz="3000">
              <a:solidFill>
                <a:srgbClr val="FFFFFF"/>
              </a:solidFill>
              <a:latin typeface="Proxima Nova Extrabold"/>
              <a:ea typeface="Proxima Nova Extrabold"/>
              <a:cs typeface="Proxima Nova Extrabold"/>
              <a:sym typeface="Proxima Nova Extrabold"/>
            </a:endParaRPr>
          </a:p>
        </p:txBody>
      </p:sp>
      <p:sp>
        <p:nvSpPr>
          <p:cNvPr id="268" name="Google Shape;268;p37"/>
          <p:cNvSpPr txBox="1"/>
          <p:nvPr/>
        </p:nvSpPr>
        <p:spPr>
          <a:xfrm>
            <a:off x="3640125" y="1250900"/>
            <a:ext cx="5381100" cy="14001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Proxima Nova"/>
              <a:buChar char="●"/>
            </a:pPr>
            <a:r>
              <a:rPr lang="en" b="1">
                <a:latin typeface="Proxima Nova"/>
                <a:ea typeface="Proxima Nova"/>
                <a:cs typeface="Proxima Nova"/>
                <a:sym typeface="Proxima Nova"/>
              </a:rPr>
              <a:t>Privacy</a:t>
            </a:r>
            <a:endParaRPr b="1">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Did the user give their informed consent on private data usage?</a:t>
            </a:r>
            <a:endParaRPr>
              <a:latin typeface="Proxima Nova"/>
              <a:ea typeface="Proxima Nova"/>
              <a:cs typeface="Proxima Nova"/>
              <a:sym typeface="Proxima Nova"/>
            </a:endParaRPr>
          </a:p>
          <a:p>
            <a:pPr marL="0" lvl="0" indent="0" algn="l" rtl="0">
              <a:lnSpc>
                <a:spcPct val="115000"/>
              </a:lnSpc>
              <a:spcBef>
                <a:spcPts val="1000"/>
              </a:spcBef>
              <a:spcAft>
                <a:spcPts val="1000"/>
              </a:spcAft>
              <a:buNone/>
            </a:pPr>
            <a:endParaRPr>
              <a:latin typeface="Proxima Nova"/>
              <a:ea typeface="Proxima Nova"/>
              <a:cs typeface="Proxima Nova"/>
              <a:sym typeface="Proxima Nova"/>
            </a:endParaRPr>
          </a:p>
        </p:txBody>
      </p:sp>
      <p:sp>
        <p:nvSpPr>
          <p:cNvPr id="269" name="Google Shape;26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p:nvPr/>
        </p:nvSpPr>
        <p:spPr>
          <a:xfrm>
            <a:off x="0" y="0"/>
            <a:ext cx="3232500" cy="5143500"/>
          </a:xfrm>
          <a:prstGeom prst="rect">
            <a:avLst/>
          </a:prstGeom>
          <a:solidFill>
            <a:srgbClr val="003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txBox="1"/>
          <p:nvPr/>
        </p:nvSpPr>
        <p:spPr>
          <a:xfrm>
            <a:off x="425125" y="1250900"/>
            <a:ext cx="2661000" cy="1343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000">
                <a:solidFill>
                  <a:srgbClr val="FFFFFF"/>
                </a:solidFill>
                <a:latin typeface="Proxima Nova Extrabold"/>
                <a:ea typeface="Proxima Nova Extrabold"/>
                <a:cs typeface="Proxima Nova Extrabold"/>
                <a:sym typeface="Proxima Nova Extrabold"/>
              </a:rPr>
              <a:t>Challenges</a:t>
            </a:r>
            <a:endParaRPr sz="3000">
              <a:solidFill>
                <a:srgbClr val="FFFFFF"/>
              </a:solidFill>
              <a:latin typeface="Proxima Nova Extrabold"/>
              <a:ea typeface="Proxima Nova Extrabold"/>
              <a:cs typeface="Proxima Nova Extrabold"/>
              <a:sym typeface="Proxima Nova Extrabold"/>
            </a:endParaRPr>
          </a:p>
        </p:txBody>
      </p:sp>
      <p:sp>
        <p:nvSpPr>
          <p:cNvPr id="276" name="Google Shape;276;p38"/>
          <p:cNvSpPr txBox="1"/>
          <p:nvPr/>
        </p:nvSpPr>
        <p:spPr>
          <a:xfrm>
            <a:off x="3640125" y="1250900"/>
            <a:ext cx="5381100" cy="1776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Proxima Nova"/>
              <a:buChar char="●"/>
            </a:pPr>
            <a:r>
              <a:rPr lang="en" b="1">
                <a:latin typeface="Proxima Nova"/>
                <a:ea typeface="Proxima Nova"/>
                <a:cs typeface="Proxima Nova"/>
                <a:sym typeface="Proxima Nova"/>
              </a:rPr>
              <a:t>Privacy</a:t>
            </a:r>
            <a:endParaRPr b="1">
              <a:latin typeface="Proxima Nova"/>
              <a:ea typeface="Proxima Nova"/>
              <a:cs typeface="Proxima Nova"/>
              <a:sym typeface="Proxima Nova"/>
            </a:endParaRPr>
          </a:p>
          <a:p>
            <a:pPr marL="914400" lvl="1" indent="-317500" algn="l" rtl="0">
              <a:lnSpc>
                <a:spcPct val="115000"/>
              </a:lnSpc>
              <a:spcBef>
                <a:spcPts val="1000"/>
              </a:spcBef>
              <a:spcAft>
                <a:spcPts val="0"/>
              </a:spcAft>
              <a:buSzPts val="1400"/>
              <a:buFont typeface="Proxima Nova"/>
              <a:buChar char="○"/>
            </a:pPr>
            <a:r>
              <a:rPr lang="en">
                <a:latin typeface="Proxima Nova"/>
                <a:ea typeface="Proxima Nova"/>
                <a:cs typeface="Proxima Nova"/>
                <a:sym typeface="Proxima Nova"/>
              </a:rPr>
              <a:t>Did the user give their informed consent on private data usage?</a:t>
            </a:r>
            <a:endParaRPr>
              <a:latin typeface="Proxima Nova"/>
              <a:ea typeface="Proxima Nova"/>
              <a:cs typeface="Proxima Nova"/>
              <a:sym typeface="Proxima Nova"/>
            </a:endParaRPr>
          </a:p>
          <a:p>
            <a:pPr marL="457200" lvl="0" indent="-317500" algn="l" rtl="0">
              <a:lnSpc>
                <a:spcPct val="115000"/>
              </a:lnSpc>
              <a:spcBef>
                <a:spcPts val="1000"/>
              </a:spcBef>
              <a:spcAft>
                <a:spcPts val="0"/>
              </a:spcAft>
              <a:buSzPts val="1400"/>
              <a:buFont typeface="Proxima Nova"/>
              <a:buChar char="●"/>
            </a:pPr>
            <a:r>
              <a:rPr lang="en" b="1">
                <a:latin typeface="Proxima Nova"/>
                <a:ea typeface="Proxima Nova"/>
                <a:cs typeface="Proxima Nova"/>
                <a:sym typeface="Proxima Nova"/>
              </a:rPr>
              <a:t>Explanation</a:t>
            </a:r>
            <a:endParaRPr b="1">
              <a:latin typeface="Proxima Nova"/>
              <a:ea typeface="Proxima Nova"/>
              <a:cs typeface="Proxima Nova"/>
              <a:sym typeface="Proxima Nova"/>
            </a:endParaRPr>
          </a:p>
          <a:p>
            <a:pPr marL="914400" lvl="1" indent="-317500" algn="l" rtl="0">
              <a:lnSpc>
                <a:spcPct val="115000"/>
              </a:lnSpc>
              <a:spcBef>
                <a:spcPts val="1000"/>
              </a:spcBef>
              <a:spcAft>
                <a:spcPts val="1000"/>
              </a:spcAft>
              <a:buSzPts val="1400"/>
              <a:buFont typeface="Proxima Nova"/>
              <a:buChar char="○"/>
            </a:pPr>
            <a:r>
              <a:rPr lang="en">
                <a:latin typeface="Proxima Nova"/>
                <a:ea typeface="Proxima Nova"/>
                <a:cs typeface="Proxima Nova"/>
                <a:sym typeface="Proxima Nova"/>
              </a:rPr>
              <a:t>Why did the system make this recommendation?</a:t>
            </a:r>
            <a:endParaRPr>
              <a:latin typeface="Proxima Nova"/>
              <a:ea typeface="Proxima Nova"/>
              <a:cs typeface="Proxima Nova"/>
              <a:sym typeface="Proxima Nova"/>
            </a:endParaRPr>
          </a:p>
        </p:txBody>
      </p:sp>
      <p:sp>
        <p:nvSpPr>
          <p:cNvPr id="277" name="Google Shape;27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Person Recommendation</a:t>
            </a:r>
            <a:endParaRPr sz="2800">
              <a:solidFill>
                <a:srgbClr val="000000"/>
              </a:solidFill>
            </a:endParaRPr>
          </a:p>
        </p:txBody>
      </p:sp>
      <p:sp>
        <p:nvSpPr>
          <p:cNvPr id="283" name="Google Shape;283;p39"/>
          <p:cNvSpPr txBox="1"/>
          <p:nvPr/>
        </p:nvSpPr>
        <p:spPr>
          <a:xfrm>
            <a:off x="422350" y="1272825"/>
            <a:ext cx="8345100" cy="2911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latin typeface="Proxima Nova"/>
                <a:ea typeface="Proxima Nova"/>
                <a:cs typeface="Proxima Nova"/>
                <a:sym typeface="Proxima Nova"/>
              </a:rPr>
              <a:t>Social platforms are dead without users → More users, more valuation!</a:t>
            </a:r>
            <a:endParaRPr>
              <a:latin typeface="Proxima Nova"/>
              <a:ea typeface="Proxima Nova"/>
              <a:cs typeface="Proxima Nova"/>
              <a:sym typeface="Proxima Nova"/>
            </a:endParaRPr>
          </a:p>
          <a:p>
            <a:pPr marL="0" lvl="0" indent="0" algn="l" rtl="0">
              <a:lnSpc>
                <a:spcPct val="150000"/>
              </a:lnSpc>
              <a:spcBef>
                <a:spcPts val="1000"/>
              </a:spcBef>
              <a:spcAft>
                <a:spcPts val="0"/>
              </a:spcAft>
              <a:buNone/>
            </a:pPr>
            <a:r>
              <a:rPr lang="en">
                <a:latin typeface="Proxima Nova"/>
                <a:ea typeface="Proxima Nova"/>
                <a:cs typeface="Proxima Nova"/>
                <a:sym typeface="Proxima Nova"/>
              </a:rPr>
              <a:t>Monthly active users </a:t>
            </a:r>
            <a:r>
              <a:rPr lang="en">
                <a:solidFill>
                  <a:schemeClr val="dk1"/>
                </a:solidFill>
                <a:latin typeface="Proxima Nova"/>
                <a:ea typeface="Proxima Nova"/>
                <a:cs typeface="Proxima Nova"/>
                <a:sym typeface="Proxima Nova"/>
              </a:rPr>
              <a:t>worldwide </a:t>
            </a:r>
            <a:r>
              <a:rPr lang="en">
                <a:latin typeface="Proxima Nova"/>
                <a:ea typeface="Proxima Nova"/>
                <a:cs typeface="Proxima Nova"/>
                <a:sym typeface="Proxima Nova"/>
              </a:rPr>
              <a:t>as of December 2022:</a:t>
            </a:r>
            <a:endParaRPr>
              <a:latin typeface="Proxima Nova"/>
              <a:ea typeface="Proxima Nova"/>
              <a:cs typeface="Proxima Nova"/>
              <a:sym typeface="Proxima Nova"/>
            </a:endParaRPr>
          </a:p>
          <a:p>
            <a:pPr marL="457200" lvl="0" indent="-317500" algn="l" rtl="0">
              <a:lnSpc>
                <a:spcPct val="150000"/>
              </a:lnSpc>
              <a:spcBef>
                <a:spcPts val="1000"/>
              </a:spcBef>
              <a:spcAft>
                <a:spcPts val="0"/>
              </a:spcAft>
              <a:buSzPts val="1400"/>
              <a:buFont typeface="Proxima Nova"/>
              <a:buChar char="●"/>
            </a:pPr>
            <a:r>
              <a:rPr lang="en">
                <a:latin typeface="Proxima Nova"/>
                <a:ea typeface="Proxima Nova"/>
                <a:cs typeface="Proxima Nova"/>
                <a:sym typeface="Proxima Nova"/>
              </a:rPr>
              <a:t>X/Twitter: 368 million</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Facebook: 3 billion</a:t>
            </a:r>
            <a:endParaRPr>
              <a:latin typeface="Proxima Nova"/>
              <a:ea typeface="Proxima Nova"/>
              <a:cs typeface="Proxima Nova"/>
              <a:sym typeface="Proxima Nova"/>
            </a:endParaRPr>
          </a:p>
          <a:p>
            <a:pPr marL="0" lvl="0" indent="0" algn="l" rtl="0">
              <a:lnSpc>
                <a:spcPct val="150000"/>
              </a:lnSpc>
              <a:spcBef>
                <a:spcPts val="1000"/>
              </a:spcBef>
              <a:spcAft>
                <a:spcPts val="1000"/>
              </a:spcAft>
              <a:buNone/>
            </a:pPr>
            <a:r>
              <a:rPr lang="en">
                <a:latin typeface="Proxima Nova"/>
                <a:ea typeface="Proxima Nova"/>
                <a:cs typeface="Proxima Nova"/>
                <a:sym typeface="Proxima Nova"/>
              </a:rPr>
              <a:t>Rule of thumb: People will stay if they can ‘hangout’ with their friends there!</a:t>
            </a:r>
            <a:endParaRPr>
              <a:latin typeface="Proxima Nova"/>
              <a:ea typeface="Proxima Nova"/>
              <a:cs typeface="Proxima Nova"/>
              <a:sym typeface="Proxima Nova"/>
            </a:endParaRPr>
          </a:p>
        </p:txBody>
      </p:sp>
      <p:sp>
        <p:nvSpPr>
          <p:cNvPr id="284" name="Google Shape;28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Person Recommendation</a:t>
            </a:r>
            <a:endParaRPr sz="2800">
              <a:solidFill>
                <a:srgbClr val="000000"/>
              </a:solidFill>
            </a:endParaRPr>
          </a:p>
        </p:txBody>
      </p:sp>
      <p:sp>
        <p:nvSpPr>
          <p:cNvPr id="290" name="Google Shape;290;p40"/>
          <p:cNvSpPr txBox="1"/>
          <p:nvPr/>
        </p:nvSpPr>
        <p:spPr>
          <a:xfrm>
            <a:off x="422350" y="1272825"/>
            <a:ext cx="8345100" cy="1177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latin typeface="Proxima Nova"/>
                <a:ea typeface="Proxima Nova"/>
                <a:cs typeface="Proxima Nova"/>
                <a:sym typeface="Proxima Nova"/>
              </a:rPr>
              <a:t>Network characteristics are natural choices for making peer recommendations</a:t>
            </a:r>
            <a:endParaRPr>
              <a:latin typeface="Proxima Nova"/>
              <a:ea typeface="Proxima Nova"/>
              <a:cs typeface="Proxima Nova"/>
              <a:sym typeface="Proxima Nova"/>
            </a:endParaRPr>
          </a:p>
          <a:p>
            <a:pPr marL="457200" lvl="0" indent="-317500" algn="l" rtl="0">
              <a:lnSpc>
                <a:spcPct val="150000"/>
              </a:lnSpc>
              <a:spcBef>
                <a:spcPts val="1000"/>
              </a:spcBef>
              <a:spcAft>
                <a:spcPts val="0"/>
              </a:spcAft>
              <a:buSzPts val="1400"/>
              <a:buFont typeface="Proxima Nova"/>
              <a:buChar char="●"/>
            </a:pPr>
            <a:r>
              <a:rPr lang="en" b="1">
                <a:latin typeface="Proxima Nova"/>
                <a:ea typeface="Proxima Nova"/>
                <a:cs typeface="Proxima Nova"/>
                <a:sym typeface="Proxima Nova"/>
              </a:rPr>
              <a:t>Transitive Linking: Triadic closure</a:t>
            </a:r>
            <a:endParaRPr b="1">
              <a:latin typeface="Proxima Nova"/>
              <a:ea typeface="Proxima Nova"/>
              <a:cs typeface="Proxima Nova"/>
              <a:sym typeface="Proxima Nova"/>
            </a:endParaRPr>
          </a:p>
          <a:p>
            <a:pPr marL="914400" lvl="1"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Close the triangles: Recommend peers with </a:t>
            </a:r>
            <a:r>
              <a:rPr lang="en" b="1">
                <a:latin typeface="Proxima Nova"/>
                <a:ea typeface="Proxima Nova"/>
                <a:cs typeface="Proxima Nova"/>
                <a:sym typeface="Proxima Nova"/>
              </a:rPr>
              <a:t>high mutual friend counts</a:t>
            </a:r>
            <a:endParaRPr>
              <a:latin typeface="Proxima Nova"/>
              <a:ea typeface="Proxima Nova"/>
              <a:cs typeface="Proxima Nova"/>
              <a:sym typeface="Proxima Nova"/>
            </a:endParaRPr>
          </a:p>
          <a:p>
            <a:pPr marL="457200" lvl="0" indent="0" algn="l" rtl="0">
              <a:lnSpc>
                <a:spcPct val="150000"/>
              </a:lnSpc>
              <a:spcBef>
                <a:spcPts val="1000"/>
              </a:spcBef>
              <a:spcAft>
                <a:spcPts val="1000"/>
              </a:spcAft>
              <a:buNone/>
            </a:pPr>
            <a:endParaRPr>
              <a:latin typeface="Proxima Nova"/>
              <a:ea typeface="Proxima Nova"/>
              <a:cs typeface="Proxima Nova"/>
              <a:sym typeface="Proxima Nova"/>
            </a:endParaRPr>
          </a:p>
        </p:txBody>
      </p:sp>
      <p:pic>
        <p:nvPicPr>
          <p:cNvPr id="291" name="Google Shape;291;p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81600" y="2705725"/>
            <a:ext cx="4780800" cy="2114944"/>
          </a:xfrm>
          <a:prstGeom prst="rect">
            <a:avLst/>
          </a:prstGeom>
          <a:noFill/>
          <a:ln>
            <a:noFill/>
          </a:ln>
        </p:spPr>
      </p:pic>
      <p:sp>
        <p:nvSpPr>
          <p:cNvPr id="292" name="Google Shape;29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1"/>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Person Recommendation</a:t>
            </a:r>
            <a:endParaRPr sz="2800">
              <a:solidFill>
                <a:srgbClr val="000000"/>
              </a:solidFill>
            </a:endParaRPr>
          </a:p>
        </p:txBody>
      </p:sp>
      <p:sp>
        <p:nvSpPr>
          <p:cNvPr id="298" name="Google Shape;298;p41"/>
          <p:cNvSpPr txBox="1"/>
          <p:nvPr/>
        </p:nvSpPr>
        <p:spPr>
          <a:xfrm>
            <a:off x="422350" y="1272825"/>
            <a:ext cx="5482800" cy="3445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dk1"/>
                </a:solidFill>
                <a:latin typeface="Proxima Nova"/>
                <a:ea typeface="Proxima Nova"/>
                <a:cs typeface="Proxima Nova"/>
                <a:sym typeface="Proxima Nova"/>
              </a:rPr>
              <a:t>Network characteristics are natural choices for making peer recommendations</a:t>
            </a:r>
            <a:endParaRPr>
              <a:latin typeface="Proxima Nova"/>
              <a:ea typeface="Proxima Nova"/>
              <a:cs typeface="Proxima Nova"/>
              <a:sym typeface="Proxima Nova"/>
            </a:endParaRPr>
          </a:p>
          <a:p>
            <a:pPr marL="457200" lvl="0" indent="-317500" algn="l" rtl="0">
              <a:lnSpc>
                <a:spcPct val="150000"/>
              </a:lnSpc>
              <a:spcBef>
                <a:spcPts val="1000"/>
              </a:spcBef>
              <a:spcAft>
                <a:spcPts val="0"/>
              </a:spcAft>
              <a:buSzPts val="1400"/>
              <a:buFont typeface="Proxima Nova"/>
              <a:buChar char="●"/>
            </a:pPr>
            <a:r>
              <a:rPr lang="en" b="1">
                <a:latin typeface="Proxima Nova"/>
                <a:ea typeface="Proxima Nova"/>
                <a:cs typeface="Proxima Nova"/>
                <a:sym typeface="Proxima Nova"/>
              </a:rPr>
              <a:t>Assortativity</a:t>
            </a:r>
            <a:endParaRPr b="1">
              <a:latin typeface="Proxima Nova"/>
              <a:ea typeface="Proxima Nova"/>
              <a:cs typeface="Proxima Nova"/>
              <a:sym typeface="Proxima Nova"/>
            </a:endParaRPr>
          </a:p>
          <a:p>
            <a:pPr marL="914400" lvl="1"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Now we’re considering node </a:t>
            </a:r>
            <a:r>
              <a:rPr lang="en" i="1">
                <a:latin typeface="Proxima Nova"/>
                <a:ea typeface="Proxima Nova"/>
                <a:cs typeface="Proxima Nova"/>
                <a:sym typeface="Proxima Nova"/>
              </a:rPr>
              <a:t>attributes</a:t>
            </a:r>
            <a:r>
              <a:rPr lang="en">
                <a:latin typeface="Proxima Nova"/>
                <a:ea typeface="Proxima Nova"/>
                <a:cs typeface="Proxima Nova"/>
                <a:sym typeface="Proxima Nova"/>
              </a:rPr>
              <a:t> on top of the network </a:t>
            </a:r>
            <a:r>
              <a:rPr lang="en" i="1">
                <a:latin typeface="Proxima Nova"/>
                <a:ea typeface="Proxima Nova"/>
                <a:cs typeface="Proxima Nova"/>
                <a:sym typeface="Proxima Nova"/>
              </a:rPr>
              <a:t>structure</a:t>
            </a:r>
            <a:endParaRPr i="1">
              <a:latin typeface="Proxima Nova"/>
              <a:ea typeface="Proxima Nova"/>
              <a:cs typeface="Proxima Nova"/>
              <a:sym typeface="Proxima Nova"/>
            </a:endParaRPr>
          </a:p>
          <a:p>
            <a:pPr marL="914400" lvl="1"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Pick the assortativity dimension you care about: Demographic attributes (Facebook)? Career attributes (Linkedin)? Interest attributes (Reddit, Pinterest)?</a:t>
            </a:r>
            <a:endParaRPr>
              <a:latin typeface="Proxima Nova"/>
              <a:ea typeface="Proxima Nova"/>
              <a:cs typeface="Proxima Nova"/>
              <a:sym typeface="Proxima Nova"/>
            </a:endParaRPr>
          </a:p>
          <a:p>
            <a:pPr marL="914400" lvl="1"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Recommend peers so that assortativity increases/decreases along the desired dimension</a:t>
            </a:r>
            <a:endParaRPr>
              <a:latin typeface="Proxima Nova"/>
              <a:ea typeface="Proxima Nova"/>
              <a:cs typeface="Proxima Nova"/>
              <a:sym typeface="Proxima Nova"/>
            </a:endParaRPr>
          </a:p>
        </p:txBody>
      </p:sp>
      <p:pic>
        <p:nvPicPr>
          <p:cNvPr id="299" name="Google Shape;299;p4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05125" y="1519225"/>
            <a:ext cx="2927177" cy="2038974"/>
          </a:xfrm>
          <a:prstGeom prst="rect">
            <a:avLst/>
          </a:prstGeom>
          <a:noFill/>
          <a:ln>
            <a:noFill/>
          </a:ln>
        </p:spPr>
      </p:pic>
      <p:sp>
        <p:nvSpPr>
          <p:cNvPr id="300" name="Google Shape;30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428625" y="427025"/>
            <a:ext cx="8691300" cy="493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Potential Choices of an Instrument Variable</a:t>
            </a:r>
            <a:endParaRPr sz="3000">
              <a:latin typeface="Proxima Nova Extrabold"/>
              <a:ea typeface="Proxima Nova Extrabold"/>
              <a:cs typeface="Proxima Nova Extrabold"/>
              <a:sym typeface="Proxima Nova Extrabold"/>
            </a:endParaRPr>
          </a:p>
        </p:txBody>
      </p:sp>
      <p:sp>
        <p:nvSpPr>
          <p:cNvPr id="69" name="Google Shape;69;p15"/>
          <p:cNvSpPr txBox="1"/>
          <p:nvPr/>
        </p:nvSpPr>
        <p:spPr>
          <a:xfrm>
            <a:off x="428625" y="1145100"/>
            <a:ext cx="5838600" cy="1087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Policy changes</a:t>
            </a:r>
            <a:endParaRPr>
              <a:latin typeface="Proxima Nova"/>
              <a:ea typeface="Proxima Nova"/>
              <a:cs typeface="Proxima Nova"/>
              <a:sym typeface="Proxima Nova"/>
            </a:endParaRPr>
          </a:p>
          <a:p>
            <a:pPr marL="457200" lvl="0" indent="-317500" algn="l" rtl="0">
              <a:spcBef>
                <a:spcPts val="1000"/>
              </a:spcBef>
              <a:spcAft>
                <a:spcPts val="0"/>
              </a:spcAft>
              <a:buSzPts val="1400"/>
              <a:buFont typeface="Proxima Nova"/>
              <a:buChar char="●"/>
            </a:pPr>
            <a:r>
              <a:rPr lang="en">
                <a:latin typeface="Proxima Nova"/>
                <a:ea typeface="Proxima Nova"/>
                <a:cs typeface="Proxima Nova"/>
                <a:sym typeface="Proxima Nova"/>
              </a:rPr>
              <a:t>Weather events</a:t>
            </a:r>
            <a:endParaRPr>
              <a:latin typeface="Proxima Nova"/>
              <a:ea typeface="Proxima Nova"/>
              <a:cs typeface="Proxima Nova"/>
              <a:sym typeface="Proxima Nova"/>
            </a:endParaRPr>
          </a:p>
          <a:p>
            <a:pPr marL="457200" lvl="0" indent="-317500" algn="l" rtl="0">
              <a:spcBef>
                <a:spcPts val="1000"/>
              </a:spcBef>
              <a:spcAft>
                <a:spcPts val="1000"/>
              </a:spcAft>
              <a:buSzPts val="1400"/>
              <a:buFont typeface="Proxima Nova"/>
              <a:buChar char="●"/>
            </a:pPr>
            <a:r>
              <a:rPr lang="en">
                <a:latin typeface="Proxima Nova"/>
                <a:ea typeface="Proxima Nova"/>
                <a:cs typeface="Proxima Nova"/>
                <a:sym typeface="Proxima Nova"/>
              </a:rPr>
              <a:t>Natural disasters</a:t>
            </a:r>
            <a:endParaRPr>
              <a:latin typeface="Proxima Nova"/>
              <a:ea typeface="Proxima Nova"/>
              <a:cs typeface="Proxima Nova"/>
              <a:sym typeface="Proxima Nova"/>
            </a:endParaRPr>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763671" y="449471"/>
            <a:ext cx="5270845" cy="4385504"/>
          </a:xfrm>
          <a:prstGeom prst="rect">
            <a:avLst/>
          </a:prstGeom>
          <a:noFill/>
          <a:ln>
            <a:noFill/>
          </a:ln>
        </p:spPr>
      </p:pic>
      <p:sp>
        <p:nvSpPr>
          <p:cNvPr id="306" name="Google Shape;306;p42"/>
          <p:cNvSpPr txBox="1"/>
          <p:nvPr/>
        </p:nvSpPr>
        <p:spPr>
          <a:xfrm>
            <a:off x="68317" y="4104813"/>
            <a:ext cx="3153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222222"/>
                </a:solidFill>
                <a:highlight>
                  <a:srgbClr val="FFFFFF"/>
                </a:highlight>
                <a:latin typeface="Proxima Nova"/>
                <a:ea typeface="Proxima Nova"/>
                <a:cs typeface="Proxima Nova"/>
                <a:sym typeface="Proxima Nova"/>
              </a:rPr>
              <a:t>Crandall, David, et al. "Feedback effects between similarity and social influence in online communities." </a:t>
            </a:r>
            <a:r>
              <a:rPr lang="en" sz="800" i="1">
                <a:solidFill>
                  <a:srgbClr val="222222"/>
                </a:solidFill>
                <a:highlight>
                  <a:srgbClr val="FFFFFF"/>
                </a:highlight>
                <a:latin typeface="Proxima Nova"/>
                <a:ea typeface="Proxima Nova"/>
                <a:cs typeface="Proxima Nova"/>
                <a:sym typeface="Proxima Nova"/>
              </a:rPr>
              <a:t>Proceedings of the 14th ACM SIGKDD international conference on Knowledge discovery and data mining</a:t>
            </a:r>
            <a:r>
              <a:rPr lang="en" sz="800">
                <a:solidFill>
                  <a:srgbClr val="222222"/>
                </a:solidFill>
                <a:highlight>
                  <a:srgbClr val="FFFFFF"/>
                </a:highlight>
                <a:latin typeface="Proxima Nova"/>
                <a:ea typeface="Proxima Nova"/>
                <a:cs typeface="Proxima Nova"/>
                <a:sym typeface="Proxima Nova"/>
              </a:rPr>
              <a:t>. 2008.</a:t>
            </a:r>
            <a:endParaRPr sz="800">
              <a:latin typeface="Proxima Nova"/>
              <a:ea typeface="Proxima Nova"/>
              <a:cs typeface="Proxima Nova"/>
              <a:sym typeface="Proxima Nova"/>
            </a:endParaRPr>
          </a:p>
        </p:txBody>
      </p:sp>
      <p:sp>
        <p:nvSpPr>
          <p:cNvPr id="307" name="Google Shape;30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308" name="Google Shape;308;p42"/>
          <p:cNvSpPr txBox="1"/>
          <p:nvPr/>
        </p:nvSpPr>
        <p:spPr>
          <a:xfrm>
            <a:off x="1817425" y="837600"/>
            <a:ext cx="2529000" cy="22827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latin typeface="Proxima Nova Semibold"/>
                <a:ea typeface="Proxima Nova Semibold"/>
                <a:cs typeface="Proxima Nova Semibold"/>
                <a:sym typeface="Proxima Nova Semibold"/>
              </a:rPr>
              <a:t>The pairwise similarity between Wikipedia editors increases steeply just before they interact for the first time. Put this insight to use: Recommend two people to befriend each other if their similarity has been steeply increasing recently. You’ll need longitudinal data for inferring this.</a:t>
            </a:r>
            <a:endParaRPr sz="1200">
              <a:latin typeface="Proxima Nova Semibold"/>
              <a:ea typeface="Proxima Nova Semibold"/>
              <a:cs typeface="Proxima Nova Semibold"/>
              <a:sym typeface="Proxima Nova Semibold"/>
            </a:endParaRPr>
          </a:p>
        </p:txBody>
      </p:sp>
      <p:pic>
        <p:nvPicPr>
          <p:cNvPr id="309" name="Google Shape;309;p42"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5400042" flipH="1">
            <a:off x="5582242" y="844498"/>
            <a:ext cx="432290" cy="10778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Person Recommendation</a:t>
            </a:r>
            <a:endParaRPr sz="2800">
              <a:solidFill>
                <a:srgbClr val="000000"/>
              </a:solidFill>
            </a:endParaRPr>
          </a:p>
        </p:txBody>
      </p:sp>
      <p:sp>
        <p:nvSpPr>
          <p:cNvPr id="315" name="Google Shape;315;p43"/>
          <p:cNvSpPr txBox="1"/>
          <p:nvPr/>
        </p:nvSpPr>
        <p:spPr>
          <a:xfrm>
            <a:off x="422350" y="1272825"/>
            <a:ext cx="5533500" cy="3033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dk1"/>
                </a:solidFill>
                <a:latin typeface="Proxima Nova"/>
                <a:ea typeface="Proxima Nova"/>
                <a:cs typeface="Proxima Nova"/>
                <a:sym typeface="Proxima Nova"/>
              </a:rPr>
              <a:t>Network characteristics are natural choices for making peer recommendations</a:t>
            </a:r>
            <a:endParaRPr>
              <a:latin typeface="Proxima Nova"/>
              <a:ea typeface="Proxima Nova"/>
              <a:cs typeface="Proxima Nova"/>
              <a:sym typeface="Proxima Nova"/>
            </a:endParaRPr>
          </a:p>
          <a:p>
            <a:pPr marL="457200" lvl="0" indent="-317500" algn="l" rtl="0">
              <a:lnSpc>
                <a:spcPct val="150000"/>
              </a:lnSpc>
              <a:spcBef>
                <a:spcPts val="1000"/>
              </a:spcBef>
              <a:spcAft>
                <a:spcPts val="0"/>
              </a:spcAft>
              <a:buSzPts val="1400"/>
              <a:buFont typeface="Proxima Nova"/>
              <a:buChar char="●"/>
            </a:pPr>
            <a:r>
              <a:rPr lang="en" b="1">
                <a:latin typeface="Proxima Nova"/>
                <a:ea typeface="Proxima Nova"/>
                <a:cs typeface="Proxima Nova"/>
                <a:sym typeface="Proxima Nova"/>
              </a:rPr>
              <a:t>Community Detection</a:t>
            </a:r>
            <a:endParaRPr b="1">
              <a:latin typeface="Proxima Nova"/>
              <a:ea typeface="Proxima Nova"/>
              <a:cs typeface="Proxima Nova"/>
              <a:sym typeface="Proxima Nova"/>
            </a:endParaRPr>
          </a:p>
          <a:p>
            <a:pPr marL="914400" lvl="1"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Find and recommend others in the same community</a:t>
            </a:r>
            <a:endParaRPr>
              <a:latin typeface="Proxima Nova"/>
              <a:ea typeface="Proxima Nova"/>
              <a:cs typeface="Proxima Nova"/>
              <a:sym typeface="Proxima Nova"/>
            </a:endParaRPr>
          </a:p>
          <a:p>
            <a:pPr marL="1371600" lvl="2"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“Oh I see you’re a football fan, here’s another football fan you can befriend”</a:t>
            </a:r>
            <a:endParaRPr>
              <a:latin typeface="Proxima Nova"/>
              <a:ea typeface="Proxima Nova"/>
              <a:cs typeface="Proxima Nova"/>
              <a:sym typeface="Proxima Nova"/>
            </a:endParaRPr>
          </a:p>
          <a:p>
            <a:pPr marL="914400" lvl="1"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Slippery slope: can lead to polarization and extremity</a:t>
            </a:r>
            <a:endParaRPr>
              <a:latin typeface="Proxima Nova"/>
              <a:ea typeface="Proxima Nova"/>
              <a:cs typeface="Proxima Nova"/>
              <a:sym typeface="Proxima Nova"/>
            </a:endParaRPr>
          </a:p>
          <a:p>
            <a:pPr marL="1371600" lvl="2"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Echo chambers from like-minded people can fuel confirmation bias</a:t>
            </a:r>
            <a:endParaRPr>
              <a:latin typeface="Proxima Nova"/>
              <a:ea typeface="Proxima Nova"/>
              <a:cs typeface="Proxima Nova"/>
              <a:sym typeface="Proxima Nova"/>
            </a:endParaRPr>
          </a:p>
        </p:txBody>
      </p:sp>
      <p:pic>
        <p:nvPicPr>
          <p:cNvPr id="316" name="Google Shape;316;p4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25125" y="1856073"/>
            <a:ext cx="2996024" cy="2063401"/>
          </a:xfrm>
          <a:prstGeom prst="rect">
            <a:avLst/>
          </a:prstGeom>
          <a:noFill/>
          <a:ln>
            <a:noFill/>
          </a:ln>
        </p:spPr>
      </p:pic>
      <p:sp>
        <p:nvSpPr>
          <p:cNvPr id="317" name="Google Shape;31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Content Recommendation</a:t>
            </a:r>
            <a:endParaRPr sz="2800">
              <a:solidFill>
                <a:srgbClr val="000000"/>
              </a:solidFill>
            </a:endParaRPr>
          </a:p>
        </p:txBody>
      </p:sp>
      <p:sp>
        <p:nvSpPr>
          <p:cNvPr id="323" name="Google Shape;323;p44"/>
          <p:cNvSpPr txBox="1"/>
          <p:nvPr/>
        </p:nvSpPr>
        <p:spPr>
          <a:xfrm>
            <a:off x="422350" y="1272825"/>
            <a:ext cx="2552700" cy="2911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latin typeface="Proxima Nova"/>
                <a:ea typeface="Proxima Nova"/>
                <a:cs typeface="Proxima Nova"/>
                <a:sym typeface="Proxima Nova"/>
              </a:rPr>
              <a:t>Good peer recommendation sustains your platform, good content recommendation makes you money</a:t>
            </a:r>
            <a:endParaRPr>
              <a:latin typeface="Proxima Nova"/>
              <a:ea typeface="Proxima Nova"/>
              <a:cs typeface="Proxima Nova"/>
              <a:sym typeface="Proxima Nova"/>
            </a:endParaRPr>
          </a:p>
          <a:p>
            <a:pPr marL="0" lvl="0" indent="0" algn="l" rtl="0">
              <a:lnSpc>
                <a:spcPct val="150000"/>
              </a:lnSpc>
              <a:spcBef>
                <a:spcPts val="1000"/>
              </a:spcBef>
              <a:spcAft>
                <a:spcPts val="1000"/>
              </a:spcAft>
              <a:buNone/>
            </a:pPr>
            <a:r>
              <a:rPr lang="en" b="1">
                <a:latin typeface="Proxima Nova"/>
                <a:ea typeface="Proxima Nova"/>
                <a:cs typeface="Proxima Nova"/>
                <a:sym typeface="Proxima Nova"/>
              </a:rPr>
              <a:t>Optimizing Click-through Rates (CTR) is the money-making no-brainer</a:t>
            </a:r>
            <a:endParaRPr b="1">
              <a:latin typeface="Proxima Nova"/>
              <a:ea typeface="Proxima Nova"/>
              <a:cs typeface="Proxima Nova"/>
              <a:sym typeface="Proxima Nova"/>
            </a:endParaRPr>
          </a:p>
        </p:txBody>
      </p:sp>
      <p:pic>
        <p:nvPicPr>
          <p:cNvPr id="324" name="Google Shape;324;p4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625050" y="1017725"/>
            <a:ext cx="5207252" cy="3999124"/>
          </a:xfrm>
          <a:prstGeom prst="rect">
            <a:avLst/>
          </a:prstGeom>
          <a:noFill/>
          <a:ln>
            <a:noFill/>
          </a:ln>
        </p:spPr>
      </p:pic>
      <p:sp>
        <p:nvSpPr>
          <p:cNvPr id="325" name="Google Shape;32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5"/>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Simple Idea: Cosine Similarity</a:t>
            </a:r>
            <a:endParaRPr sz="2800">
              <a:solidFill>
                <a:srgbClr val="000000"/>
              </a:solidFill>
            </a:endParaRPr>
          </a:p>
        </p:txBody>
      </p:sp>
      <p:sp>
        <p:nvSpPr>
          <p:cNvPr id="331" name="Google Shape;331;p45"/>
          <p:cNvSpPr txBox="1"/>
          <p:nvPr/>
        </p:nvSpPr>
        <p:spPr>
          <a:xfrm>
            <a:off x="422350" y="1272825"/>
            <a:ext cx="6967800" cy="1299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Represent each user </a:t>
            </a:r>
            <a:r>
              <a:rPr lang="en" i="1">
                <a:latin typeface="Proxima Nova"/>
                <a:ea typeface="Proxima Nova"/>
                <a:cs typeface="Proxima Nova"/>
                <a:sym typeface="Proxima Nova"/>
              </a:rPr>
              <a:t>i</a:t>
            </a:r>
            <a:r>
              <a:rPr lang="en">
                <a:latin typeface="Proxima Nova"/>
                <a:ea typeface="Proxima Nova"/>
                <a:cs typeface="Proxima Nova"/>
                <a:sym typeface="Proxima Nova"/>
              </a:rPr>
              <a:t> using an embedding vector, </a:t>
            </a:r>
            <a:r>
              <a:rPr lang="en" b="1">
                <a:latin typeface="Proxima Nova"/>
                <a:ea typeface="Proxima Nova"/>
                <a:cs typeface="Proxima Nova"/>
                <a:sym typeface="Proxima Nova"/>
              </a:rPr>
              <a:t>u</a:t>
            </a:r>
            <a:r>
              <a:rPr lang="en" i="1" baseline="-25000">
                <a:latin typeface="Proxima Nova"/>
                <a:ea typeface="Proxima Nova"/>
                <a:cs typeface="Proxima Nova"/>
                <a:sym typeface="Proxima Nova"/>
              </a:rPr>
              <a:t>i</a:t>
            </a:r>
            <a:endParaRPr i="1" baseline="-25000">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Represent each content </a:t>
            </a:r>
            <a:r>
              <a:rPr lang="en" i="1">
                <a:latin typeface="Proxima Nova"/>
                <a:ea typeface="Proxima Nova"/>
                <a:cs typeface="Proxima Nova"/>
                <a:sym typeface="Proxima Nova"/>
              </a:rPr>
              <a:t>j</a:t>
            </a:r>
            <a:r>
              <a:rPr lang="en">
                <a:latin typeface="Proxima Nova"/>
                <a:ea typeface="Proxima Nova"/>
                <a:cs typeface="Proxima Nova"/>
                <a:sym typeface="Proxima Nova"/>
              </a:rPr>
              <a:t> using an embedding vector</a:t>
            </a:r>
            <a:r>
              <a:rPr lang="en">
                <a:solidFill>
                  <a:schemeClr val="dk1"/>
                </a:solidFill>
                <a:latin typeface="Proxima Nova"/>
                <a:ea typeface="Proxima Nova"/>
                <a:cs typeface="Proxima Nova"/>
                <a:sym typeface="Proxima Nova"/>
              </a:rPr>
              <a:t>, </a:t>
            </a:r>
            <a:r>
              <a:rPr lang="en" b="1">
                <a:solidFill>
                  <a:schemeClr val="dk1"/>
                </a:solidFill>
                <a:latin typeface="Proxima Nova"/>
                <a:ea typeface="Proxima Nova"/>
                <a:cs typeface="Proxima Nova"/>
                <a:sym typeface="Proxima Nova"/>
              </a:rPr>
              <a:t>c</a:t>
            </a:r>
            <a:r>
              <a:rPr lang="en" i="1" baseline="-25000">
                <a:solidFill>
                  <a:schemeClr val="dk1"/>
                </a:solidFill>
                <a:latin typeface="Proxima Nova"/>
                <a:ea typeface="Proxima Nova"/>
                <a:cs typeface="Proxima Nova"/>
                <a:sym typeface="Proxima Nova"/>
              </a:rPr>
              <a:t>j</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Loop over </a:t>
            </a:r>
            <a:r>
              <a:rPr lang="en" i="1">
                <a:latin typeface="Proxima Nova"/>
                <a:ea typeface="Proxima Nova"/>
                <a:cs typeface="Proxima Nova"/>
                <a:sym typeface="Proxima Nova"/>
              </a:rPr>
              <a:t>j</a:t>
            </a:r>
            <a:r>
              <a:rPr lang="en">
                <a:latin typeface="Proxima Nova"/>
                <a:ea typeface="Proxima Nova"/>
                <a:cs typeface="Proxima Nova"/>
                <a:sym typeface="Proxima Nova"/>
              </a:rPr>
              <a:t>:</a:t>
            </a:r>
            <a:r>
              <a:rPr lang="en" i="1">
                <a:latin typeface="Proxima Nova"/>
                <a:ea typeface="Proxima Nova"/>
                <a:cs typeface="Proxima Nova"/>
                <a:sym typeface="Proxima Nova"/>
              </a:rPr>
              <a:t> </a:t>
            </a:r>
            <a:r>
              <a:rPr lang="en">
                <a:latin typeface="Proxima Nova"/>
                <a:ea typeface="Proxima Nova"/>
                <a:cs typeface="Proxima Nova"/>
                <a:sym typeface="Proxima Nova"/>
              </a:rPr>
              <a:t>Take cosine similarity for every user-content pair: cosine(</a:t>
            </a:r>
            <a:r>
              <a:rPr lang="en" b="1">
                <a:solidFill>
                  <a:schemeClr val="dk1"/>
                </a:solidFill>
                <a:latin typeface="Proxima Nova"/>
                <a:ea typeface="Proxima Nova"/>
                <a:cs typeface="Proxima Nova"/>
                <a:sym typeface="Proxima Nova"/>
              </a:rPr>
              <a:t>u</a:t>
            </a:r>
            <a:r>
              <a:rPr lang="en" i="1" baseline="-25000">
                <a:solidFill>
                  <a:schemeClr val="dk1"/>
                </a:solidFill>
                <a:latin typeface="Proxima Nova"/>
                <a:ea typeface="Proxima Nova"/>
                <a:cs typeface="Proxima Nova"/>
                <a:sym typeface="Proxima Nova"/>
              </a:rPr>
              <a:t>i</a:t>
            </a:r>
            <a:r>
              <a:rPr lang="en">
                <a:solidFill>
                  <a:schemeClr val="dk1"/>
                </a:solidFill>
                <a:latin typeface="Proxima Nova"/>
                <a:ea typeface="Proxima Nova"/>
                <a:cs typeface="Proxima Nova"/>
                <a:sym typeface="Proxima Nova"/>
              </a:rPr>
              <a:t>, </a:t>
            </a:r>
            <a:r>
              <a:rPr lang="en" b="1">
                <a:solidFill>
                  <a:schemeClr val="dk1"/>
                </a:solidFill>
                <a:latin typeface="Proxima Nova"/>
                <a:ea typeface="Proxima Nova"/>
                <a:cs typeface="Proxima Nova"/>
                <a:sym typeface="Proxima Nova"/>
              </a:rPr>
              <a:t>c</a:t>
            </a:r>
            <a:r>
              <a:rPr lang="en" i="1" baseline="-25000">
                <a:solidFill>
                  <a:schemeClr val="dk1"/>
                </a:solidFill>
                <a:latin typeface="Proxima Nova"/>
                <a:ea typeface="Proxima Nova"/>
                <a:cs typeface="Proxima Nova"/>
                <a:sym typeface="Proxima Nova"/>
              </a:rPr>
              <a:t>j</a:t>
            </a:r>
            <a:r>
              <a:rPr lang="en">
                <a:solidFill>
                  <a:schemeClr val="dk1"/>
                </a:solidFill>
                <a:latin typeface="Proxima Nova"/>
                <a:ea typeface="Proxima Nova"/>
                <a:cs typeface="Proxima Nova"/>
                <a:sym typeface="Proxima Nova"/>
              </a:rPr>
              <a:t>)</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Return top </a:t>
            </a:r>
            <a:r>
              <a:rPr lang="en" i="1">
                <a:latin typeface="Proxima Nova"/>
                <a:ea typeface="Proxima Nova"/>
                <a:cs typeface="Proxima Nova"/>
                <a:sym typeface="Proxima Nova"/>
              </a:rPr>
              <a:t>r</a:t>
            </a:r>
            <a:r>
              <a:rPr lang="en">
                <a:latin typeface="Proxima Nova"/>
                <a:ea typeface="Proxima Nova"/>
                <a:cs typeface="Proxima Nova"/>
                <a:sym typeface="Proxima Nova"/>
              </a:rPr>
              <a:t> contents with the highest similarity to recommend to </a:t>
            </a:r>
            <a:r>
              <a:rPr lang="en" b="1">
                <a:solidFill>
                  <a:schemeClr val="dk1"/>
                </a:solidFill>
                <a:latin typeface="Proxima Nova"/>
                <a:ea typeface="Proxima Nova"/>
                <a:cs typeface="Proxima Nova"/>
                <a:sym typeface="Proxima Nova"/>
              </a:rPr>
              <a:t>u</a:t>
            </a:r>
            <a:r>
              <a:rPr lang="en" i="1" baseline="-25000">
                <a:solidFill>
                  <a:schemeClr val="dk1"/>
                </a:solidFill>
                <a:latin typeface="Proxima Nova"/>
                <a:ea typeface="Proxima Nova"/>
                <a:cs typeface="Proxima Nova"/>
                <a:sym typeface="Proxima Nova"/>
              </a:rPr>
              <a:t>i</a:t>
            </a:r>
            <a:endParaRPr>
              <a:latin typeface="Proxima Nova"/>
              <a:ea typeface="Proxima Nova"/>
              <a:cs typeface="Proxima Nova"/>
              <a:sym typeface="Proxima Nova"/>
            </a:endParaRPr>
          </a:p>
        </p:txBody>
      </p:sp>
      <p:pic>
        <p:nvPicPr>
          <p:cNvPr id="332" name="Google Shape;332;p4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89288" y="2789950"/>
            <a:ext cx="6165422" cy="2266876"/>
          </a:xfrm>
          <a:prstGeom prst="rect">
            <a:avLst/>
          </a:prstGeom>
          <a:noFill/>
          <a:ln>
            <a:noFill/>
          </a:ln>
        </p:spPr>
      </p:pic>
      <p:sp>
        <p:nvSpPr>
          <p:cNvPr id="333" name="Google Shape;33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6"/>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How do you learn the Embedding Vectors?</a:t>
            </a:r>
            <a:endParaRPr sz="2800">
              <a:solidFill>
                <a:srgbClr val="000000"/>
              </a:solidFill>
            </a:endParaRPr>
          </a:p>
        </p:txBody>
      </p:sp>
      <p:pic>
        <p:nvPicPr>
          <p:cNvPr id="339" name="Google Shape;339;p4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40300" y="1104975"/>
            <a:ext cx="3823852" cy="1542975"/>
          </a:xfrm>
          <a:prstGeom prst="rect">
            <a:avLst/>
          </a:prstGeom>
          <a:noFill/>
          <a:ln>
            <a:noFill/>
          </a:ln>
        </p:spPr>
      </p:pic>
      <p:sp>
        <p:nvSpPr>
          <p:cNvPr id="340" name="Google Shape;34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
        <p:nvSpPr>
          <p:cNvPr id="341" name="Google Shape;341;p46"/>
          <p:cNvSpPr txBox="1"/>
          <p:nvPr/>
        </p:nvSpPr>
        <p:spPr>
          <a:xfrm>
            <a:off x="208150" y="3295425"/>
            <a:ext cx="2101800" cy="18057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latin typeface="Proxima Nova Semibold"/>
                <a:ea typeface="Proxima Nova Semibold"/>
                <a:cs typeface="Proxima Nova Semibold"/>
                <a:sym typeface="Proxima Nova Semibold"/>
              </a:rPr>
              <a:t>In Coding Assignment 4, you created  a 500-dimension embedding vector for each Reddit post. The state-of-the-art method will be to use transformer models to generate the embeddings.</a:t>
            </a:r>
            <a:endParaRPr sz="1200">
              <a:latin typeface="Proxima Nova Semibold"/>
              <a:ea typeface="Proxima Nova Semibold"/>
              <a:cs typeface="Proxima Nova Semibold"/>
              <a:sym typeface="Proxima Nova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7"/>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How do you learn the Embedding Vectors?</a:t>
            </a:r>
            <a:endParaRPr sz="2800">
              <a:solidFill>
                <a:srgbClr val="000000"/>
              </a:solidFill>
            </a:endParaRPr>
          </a:p>
        </p:txBody>
      </p:sp>
      <p:pic>
        <p:nvPicPr>
          <p:cNvPr id="347" name="Google Shape;347;p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40300" y="1104975"/>
            <a:ext cx="3823852" cy="1542975"/>
          </a:xfrm>
          <a:prstGeom prst="rect">
            <a:avLst/>
          </a:prstGeom>
          <a:noFill/>
          <a:ln>
            <a:noFill/>
          </a:ln>
        </p:spPr>
      </p:pic>
      <p:pic>
        <p:nvPicPr>
          <p:cNvPr id="348" name="Google Shape;348;p4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40353" y="1141361"/>
            <a:ext cx="3823854" cy="1437078"/>
          </a:xfrm>
          <a:prstGeom prst="rect">
            <a:avLst/>
          </a:prstGeom>
          <a:noFill/>
          <a:ln>
            <a:noFill/>
          </a:ln>
        </p:spPr>
      </p:pic>
      <p:sp>
        <p:nvSpPr>
          <p:cNvPr id="349" name="Google Shape;34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
        <p:nvSpPr>
          <p:cNvPr id="350" name="Google Shape;350;p47"/>
          <p:cNvSpPr txBox="1"/>
          <p:nvPr/>
        </p:nvSpPr>
        <p:spPr>
          <a:xfrm>
            <a:off x="208150" y="4094650"/>
            <a:ext cx="2101800" cy="1006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latin typeface="Proxima Nova Semibold"/>
                <a:ea typeface="Proxima Nova Semibold"/>
                <a:cs typeface="Proxima Nova Semibold"/>
                <a:sym typeface="Proxima Nova Semibold"/>
              </a:rPr>
              <a:t>We first cleaned up the original Reddit posts</a:t>
            </a:r>
            <a:endParaRPr sz="1200">
              <a:latin typeface="Proxima Nova Semibold"/>
              <a:ea typeface="Proxima Nova Semibold"/>
              <a:cs typeface="Proxima Nova Semibold"/>
              <a:sym typeface="Proxima Nova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How do you learn the Embedding Vectors?</a:t>
            </a:r>
            <a:endParaRPr sz="2800">
              <a:solidFill>
                <a:srgbClr val="000000"/>
              </a:solidFill>
            </a:endParaRPr>
          </a:p>
        </p:txBody>
      </p:sp>
      <p:pic>
        <p:nvPicPr>
          <p:cNvPr id="356" name="Google Shape;356;p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40300" y="1104975"/>
            <a:ext cx="3823852" cy="1542975"/>
          </a:xfrm>
          <a:prstGeom prst="rect">
            <a:avLst/>
          </a:prstGeom>
          <a:noFill/>
          <a:ln>
            <a:noFill/>
          </a:ln>
        </p:spPr>
      </p:pic>
      <p:pic>
        <p:nvPicPr>
          <p:cNvPr id="357" name="Google Shape;357;p4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40353" y="1141361"/>
            <a:ext cx="3823854" cy="1437078"/>
          </a:xfrm>
          <a:prstGeom prst="rect">
            <a:avLst/>
          </a:prstGeom>
          <a:noFill/>
          <a:ln>
            <a:noFill/>
          </a:ln>
        </p:spPr>
      </p:pic>
      <p:pic>
        <p:nvPicPr>
          <p:cNvPr id="358" name="Google Shape;358;p4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138" y="2818450"/>
            <a:ext cx="8727725" cy="420050"/>
          </a:xfrm>
          <a:prstGeom prst="rect">
            <a:avLst/>
          </a:prstGeom>
          <a:noFill/>
          <a:ln>
            <a:noFill/>
          </a:ln>
        </p:spPr>
      </p:pic>
      <p:sp>
        <p:nvSpPr>
          <p:cNvPr id="359" name="Google Shape;35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360" name="Google Shape;360;p48"/>
          <p:cNvSpPr txBox="1"/>
          <p:nvPr/>
        </p:nvSpPr>
        <p:spPr>
          <a:xfrm>
            <a:off x="4440350" y="3304200"/>
            <a:ext cx="4318200" cy="14370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latin typeface="Proxima Nova Semibold"/>
                <a:ea typeface="Proxima Nova Semibold"/>
                <a:cs typeface="Proxima Nova Semibold"/>
                <a:sym typeface="Proxima Nova Semibold"/>
              </a:rPr>
              <a:t>We then took TF-IDF vector representation of each post. The first step is to create a ‘count’ vector: if there are 5000 unique words in the corpus, each post will have a 5000 dimension vector, where the </a:t>
            </a:r>
            <a:r>
              <a:rPr lang="en" sz="1200" i="1">
                <a:latin typeface="Proxima Nova Semibold"/>
                <a:ea typeface="Proxima Nova Semibold"/>
                <a:cs typeface="Proxima Nova Semibold"/>
                <a:sym typeface="Proxima Nova Semibold"/>
              </a:rPr>
              <a:t>w-</a:t>
            </a:r>
            <a:r>
              <a:rPr lang="en" sz="1200">
                <a:latin typeface="Proxima Nova Semibold"/>
                <a:ea typeface="Proxima Nova Semibold"/>
                <a:cs typeface="Proxima Nova Semibold"/>
                <a:sym typeface="Proxima Nova Semibold"/>
              </a:rPr>
              <a:t>th entry will simply be the count of the </a:t>
            </a:r>
            <a:r>
              <a:rPr lang="en" sz="1200" i="1">
                <a:latin typeface="Proxima Nova Semibold"/>
                <a:ea typeface="Proxima Nova Semibold"/>
                <a:cs typeface="Proxima Nova Semibold"/>
                <a:sym typeface="Proxima Nova Semibold"/>
              </a:rPr>
              <a:t>w-</a:t>
            </a:r>
            <a:r>
              <a:rPr lang="en" sz="1200">
                <a:latin typeface="Proxima Nova Semibold"/>
                <a:ea typeface="Proxima Nova Semibold"/>
                <a:cs typeface="Proxima Nova Semibold"/>
                <a:sym typeface="Proxima Nova Semibold"/>
              </a:rPr>
              <a:t>th word in the given post.</a:t>
            </a:r>
            <a:endParaRPr sz="1200">
              <a:latin typeface="Proxima Nova Semibold"/>
              <a:ea typeface="Proxima Nova Semibold"/>
              <a:cs typeface="Proxima Nova Semibold"/>
              <a:sym typeface="Proxima Nova Semibold"/>
            </a:endParaRPr>
          </a:p>
        </p:txBody>
      </p:sp>
      <p:pic>
        <p:nvPicPr>
          <p:cNvPr id="361" name="Google Shape;361;p48" descr="Doodles_Arrow_Yellow.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7867534" flipH="1">
            <a:off x="3513017" y="3165523"/>
            <a:ext cx="432291" cy="10778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9"/>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How do you learn the Embedding Vectors?</a:t>
            </a:r>
            <a:endParaRPr sz="2800">
              <a:solidFill>
                <a:srgbClr val="000000"/>
              </a:solidFill>
            </a:endParaRPr>
          </a:p>
        </p:txBody>
      </p:sp>
      <p:pic>
        <p:nvPicPr>
          <p:cNvPr id="367" name="Google Shape;367;p4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40300" y="1104975"/>
            <a:ext cx="3823852" cy="1542975"/>
          </a:xfrm>
          <a:prstGeom prst="rect">
            <a:avLst/>
          </a:prstGeom>
          <a:noFill/>
          <a:ln>
            <a:noFill/>
          </a:ln>
        </p:spPr>
      </p:pic>
      <p:pic>
        <p:nvPicPr>
          <p:cNvPr id="368" name="Google Shape;368;p4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40353" y="1141361"/>
            <a:ext cx="3823854" cy="1437078"/>
          </a:xfrm>
          <a:prstGeom prst="rect">
            <a:avLst/>
          </a:prstGeom>
          <a:noFill/>
          <a:ln>
            <a:noFill/>
          </a:ln>
        </p:spPr>
      </p:pic>
      <p:pic>
        <p:nvPicPr>
          <p:cNvPr id="369" name="Google Shape;369;p4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8138" y="2818450"/>
            <a:ext cx="8727725" cy="420050"/>
          </a:xfrm>
          <a:prstGeom prst="rect">
            <a:avLst/>
          </a:prstGeom>
          <a:noFill/>
          <a:ln>
            <a:noFill/>
          </a:ln>
        </p:spPr>
      </p:pic>
      <p:sp>
        <p:nvSpPr>
          <p:cNvPr id="370" name="Google Shape;37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371" name="Google Shape;371;p49"/>
          <p:cNvSpPr txBox="1"/>
          <p:nvPr/>
        </p:nvSpPr>
        <p:spPr>
          <a:xfrm>
            <a:off x="2452425" y="3409000"/>
            <a:ext cx="3229800" cy="10347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latin typeface="Proxima Nova Semibold"/>
                <a:ea typeface="Proxima Nova Semibold"/>
                <a:cs typeface="Proxima Nova Semibold"/>
                <a:sym typeface="Proxima Nova Semibold"/>
              </a:rPr>
              <a:t>We then penalized words that occur in many posts, so that only the salient words in each post have high weights</a:t>
            </a:r>
            <a:endParaRPr sz="1200">
              <a:latin typeface="Proxima Nova Semibold"/>
              <a:ea typeface="Proxima Nova Semibold"/>
              <a:cs typeface="Proxima Nova Semibold"/>
              <a:sym typeface="Proxima Nova Semibold"/>
            </a:endParaRPr>
          </a:p>
        </p:txBody>
      </p:sp>
      <p:pic>
        <p:nvPicPr>
          <p:cNvPr id="372" name="Google Shape;372;p49" descr="Doodles_Arrow_Yellow.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7867534">
            <a:off x="6136130" y="3165523"/>
            <a:ext cx="432291" cy="10778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0"/>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How do you learn the Embedding Vectors?</a:t>
            </a:r>
            <a:endParaRPr sz="2800">
              <a:solidFill>
                <a:srgbClr val="000000"/>
              </a:solidFill>
            </a:endParaRPr>
          </a:p>
        </p:txBody>
      </p:sp>
      <p:pic>
        <p:nvPicPr>
          <p:cNvPr id="378" name="Google Shape;378;p5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40300" y="1104975"/>
            <a:ext cx="3823852" cy="1542975"/>
          </a:xfrm>
          <a:prstGeom prst="rect">
            <a:avLst/>
          </a:prstGeom>
          <a:noFill/>
          <a:ln>
            <a:noFill/>
          </a:ln>
        </p:spPr>
      </p:pic>
      <p:pic>
        <p:nvPicPr>
          <p:cNvPr id="379" name="Google Shape;379;p5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440353" y="1141361"/>
            <a:ext cx="3823854" cy="1437078"/>
          </a:xfrm>
          <a:prstGeom prst="rect">
            <a:avLst/>
          </a:prstGeom>
          <a:noFill/>
          <a:ln>
            <a:noFill/>
          </a:ln>
        </p:spPr>
      </p:pic>
      <p:pic>
        <p:nvPicPr>
          <p:cNvPr id="380" name="Google Shape;380;p5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471738" y="3562250"/>
            <a:ext cx="4200524" cy="1118650"/>
          </a:xfrm>
          <a:prstGeom prst="rect">
            <a:avLst/>
          </a:prstGeom>
          <a:noFill/>
          <a:ln>
            <a:noFill/>
          </a:ln>
        </p:spPr>
      </p:pic>
      <p:pic>
        <p:nvPicPr>
          <p:cNvPr id="381" name="Google Shape;381;p5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08138" y="2818450"/>
            <a:ext cx="8727725" cy="420050"/>
          </a:xfrm>
          <a:prstGeom prst="rect">
            <a:avLst/>
          </a:prstGeom>
          <a:noFill/>
          <a:ln>
            <a:noFill/>
          </a:ln>
        </p:spPr>
      </p:pic>
      <p:sp>
        <p:nvSpPr>
          <p:cNvPr id="382" name="Google Shape;382;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383" name="Google Shape;383;p50"/>
          <p:cNvSpPr txBox="1"/>
          <p:nvPr/>
        </p:nvSpPr>
        <p:spPr>
          <a:xfrm>
            <a:off x="228250" y="3573225"/>
            <a:ext cx="2552700" cy="14370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latin typeface="Proxima Nova Semibold"/>
                <a:ea typeface="Proxima Nova Semibold"/>
                <a:cs typeface="Proxima Nova Semibold"/>
                <a:sym typeface="Proxima Nova Semibold"/>
              </a:rPr>
              <a:t>In the end, we kept 500 dimension vectors (capturing the most prominent 500 words in the corpus) to represent the posts</a:t>
            </a:r>
            <a:endParaRPr sz="1200">
              <a:latin typeface="Proxima Nova Semibold"/>
              <a:ea typeface="Proxima Nova Semibold"/>
              <a:cs typeface="Proxima Nova Semibold"/>
              <a:sym typeface="Proxima Nova Semibold"/>
            </a:endParaRPr>
          </a:p>
        </p:txBody>
      </p:sp>
      <p:pic>
        <p:nvPicPr>
          <p:cNvPr id="384" name="Google Shape;384;p50" descr="Doodles_Arrow_Yellow.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6276559">
            <a:off x="3395855" y="4414123"/>
            <a:ext cx="432290" cy="10778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1"/>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How do you learn the Embedding Vectors?</a:t>
            </a:r>
            <a:endParaRPr sz="2800">
              <a:solidFill>
                <a:srgbClr val="000000"/>
              </a:solidFill>
            </a:endParaRPr>
          </a:p>
        </p:txBody>
      </p:sp>
      <p:sp>
        <p:nvSpPr>
          <p:cNvPr id="390" name="Google Shape;390;p51"/>
          <p:cNvSpPr txBox="1"/>
          <p:nvPr/>
        </p:nvSpPr>
        <p:spPr>
          <a:xfrm>
            <a:off x="422350" y="1272825"/>
            <a:ext cx="5654700" cy="1299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Represent each user using an embedding vector, </a:t>
            </a:r>
            <a:r>
              <a:rPr lang="en" b="1">
                <a:latin typeface="Proxima Nova"/>
                <a:ea typeface="Proxima Nova"/>
                <a:cs typeface="Proxima Nova"/>
                <a:sym typeface="Proxima Nova"/>
              </a:rPr>
              <a:t>u</a:t>
            </a:r>
            <a:r>
              <a:rPr lang="en" i="1" baseline="-25000">
                <a:latin typeface="Proxima Nova"/>
                <a:ea typeface="Proxima Nova"/>
                <a:cs typeface="Proxima Nova"/>
                <a:sym typeface="Proxima Nova"/>
              </a:rPr>
              <a:t>i</a:t>
            </a:r>
            <a:endParaRPr i="1" baseline="-25000">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Represent each content using an embedding vector</a:t>
            </a:r>
            <a:r>
              <a:rPr lang="en">
                <a:solidFill>
                  <a:schemeClr val="dk1"/>
                </a:solidFill>
                <a:latin typeface="Proxima Nova"/>
                <a:ea typeface="Proxima Nova"/>
                <a:cs typeface="Proxima Nova"/>
                <a:sym typeface="Proxima Nova"/>
              </a:rPr>
              <a:t>, </a:t>
            </a:r>
            <a:r>
              <a:rPr lang="en" b="1">
                <a:solidFill>
                  <a:schemeClr val="dk1"/>
                </a:solidFill>
                <a:latin typeface="Proxima Nova"/>
                <a:ea typeface="Proxima Nova"/>
                <a:cs typeface="Proxima Nova"/>
                <a:sym typeface="Proxima Nova"/>
              </a:rPr>
              <a:t>c</a:t>
            </a:r>
            <a:r>
              <a:rPr lang="en" i="1" baseline="-25000">
                <a:solidFill>
                  <a:schemeClr val="dk1"/>
                </a:solidFill>
                <a:latin typeface="Proxima Nova"/>
                <a:ea typeface="Proxima Nova"/>
                <a:cs typeface="Proxima Nova"/>
                <a:sym typeface="Proxima Nova"/>
              </a:rPr>
              <a:t>j</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Take cosine similarity for every user-content pair: cosine(</a:t>
            </a:r>
            <a:r>
              <a:rPr lang="en" b="1">
                <a:solidFill>
                  <a:schemeClr val="dk1"/>
                </a:solidFill>
                <a:latin typeface="Proxima Nova"/>
                <a:ea typeface="Proxima Nova"/>
                <a:cs typeface="Proxima Nova"/>
                <a:sym typeface="Proxima Nova"/>
              </a:rPr>
              <a:t>u</a:t>
            </a:r>
            <a:r>
              <a:rPr lang="en" i="1" baseline="-25000">
                <a:solidFill>
                  <a:schemeClr val="dk1"/>
                </a:solidFill>
                <a:latin typeface="Proxima Nova"/>
                <a:ea typeface="Proxima Nova"/>
                <a:cs typeface="Proxima Nova"/>
                <a:sym typeface="Proxima Nova"/>
              </a:rPr>
              <a:t>i</a:t>
            </a:r>
            <a:r>
              <a:rPr lang="en">
                <a:solidFill>
                  <a:schemeClr val="dk1"/>
                </a:solidFill>
                <a:latin typeface="Proxima Nova"/>
                <a:ea typeface="Proxima Nova"/>
                <a:cs typeface="Proxima Nova"/>
                <a:sym typeface="Proxima Nova"/>
              </a:rPr>
              <a:t>, </a:t>
            </a:r>
            <a:r>
              <a:rPr lang="en" b="1">
                <a:solidFill>
                  <a:schemeClr val="dk1"/>
                </a:solidFill>
                <a:latin typeface="Proxima Nova"/>
                <a:ea typeface="Proxima Nova"/>
                <a:cs typeface="Proxima Nova"/>
                <a:sym typeface="Proxima Nova"/>
              </a:rPr>
              <a:t>c</a:t>
            </a:r>
            <a:r>
              <a:rPr lang="en" i="1" baseline="-25000">
                <a:solidFill>
                  <a:schemeClr val="dk1"/>
                </a:solidFill>
                <a:latin typeface="Proxima Nova"/>
                <a:ea typeface="Proxima Nova"/>
                <a:cs typeface="Proxima Nova"/>
                <a:sym typeface="Proxima Nova"/>
              </a:rPr>
              <a:t>j</a:t>
            </a:r>
            <a:r>
              <a:rPr lang="en">
                <a:solidFill>
                  <a:schemeClr val="dk1"/>
                </a:solidFill>
                <a:latin typeface="Proxima Nova"/>
                <a:ea typeface="Proxima Nova"/>
                <a:cs typeface="Proxima Nova"/>
                <a:sym typeface="Proxima Nova"/>
              </a:rPr>
              <a:t>)</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a:latin typeface="Proxima Nova"/>
                <a:ea typeface="Proxima Nova"/>
                <a:cs typeface="Proxima Nova"/>
                <a:sym typeface="Proxima Nova"/>
              </a:rPr>
              <a:t>Return top </a:t>
            </a:r>
            <a:r>
              <a:rPr lang="en" i="1">
                <a:latin typeface="Proxima Nova"/>
                <a:ea typeface="Proxima Nova"/>
                <a:cs typeface="Proxima Nova"/>
                <a:sym typeface="Proxima Nova"/>
              </a:rPr>
              <a:t>r</a:t>
            </a:r>
            <a:r>
              <a:rPr lang="en">
                <a:latin typeface="Proxima Nova"/>
                <a:ea typeface="Proxima Nova"/>
                <a:cs typeface="Proxima Nova"/>
                <a:sym typeface="Proxima Nova"/>
              </a:rPr>
              <a:t> items with the highest similarity</a:t>
            </a:r>
            <a:endParaRPr>
              <a:latin typeface="Proxima Nova"/>
              <a:ea typeface="Proxima Nova"/>
              <a:cs typeface="Proxima Nova"/>
              <a:sym typeface="Proxima Nova"/>
            </a:endParaRPr>
          </a:p>
        </p:txBody>
      </p:sp>
      <p:sp>
        <p:nvSpPr>
          <p:cNvPr id="391" name="Google Shape;391;p51"/>
          <p:cNvSpPr txBox="1"/>
          <p:nvPr/>
        </p:nvSpPr>
        <p:spPr>
          <a:xfrm>
            <a:off x="5886575" y="2219350"/>
            <a:ext cx="3028500" cy="1663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If you know </a:t>
            </a:r>
            <a:r>
              <a:rPr lang="en" sz="1200" b="1" i="1">
                <a:latin typeface="Proxima Nova"/>
                <a:ea typeface="Proxima Nova"/>
                <a:cs typeface="Proxima Nova"/>
                <a:sym typeface="Proxima Nova"/>
              </a:rPr>
              <a:t>textual</a:t>
            </a:r>
            <a:r>
              <a:rPr lang="en" sz="1200">
                <a:latin typeface="Proxima Nova Semibold"/>
                <a:ea typeface="Proxima Nova Semibold"/>
                <a:cs typeface="Proxima Nova Semibold"/>
                <a:sym typeface="Proxima Nova Semibold"/>
              </a:rPr>
              <a:t> descriptions of the user’s profile (e.g., LinkedIn profile) and the content (e.g., LinkedIn job posting), you can convert the text descriptions into vectors using NLP, and compute cosine similarities of the vectors to make recommendations</a:t>
            </a:r>
            <a:endParaRPr sz="1200">
              <a:latin typeface="Proxima Nova Semibold"/>
              <a:ea typeface="Proxima Nova Semibold"/>
              <a:cs typeface="Proxima Nova Semibold"/>
              <a:sym typeface="Proxima Nova Semibold"/>
            </a:endParaRPr>
          </a:p>
        </p:txBody>
      </p:sp>
      <p:pic>
        <p:nvPicPr>
          <p:cNvPr id="392" name="Google Shape;392;p51" descr="Doodles_Arrow_Yellow.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7023174">
            <a:off x="5753717" y="1242848"/>
            <a:ext cx="432291" cy="1077804"/>
          </a:xfrm>
          <a:prstGeom prst="rect">
            <a:avLst/>
          </a:prstGeom>
          <a:noFill/>
          <a:ln>
            <a:noFill/>
          </a:ln>
        </p:spPr>
      </p:pic>
      <p:sp>
        <p:nvSpPr>
          <p:cNvPr id="393" name="Google Shape;39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p:nvPr/>
        </p:nvSpPr>
        <p:spPr>
          <a:xfrm>
            <a:off x="3316700" y="1383625"/>
            <a:ext cx="5655000" cy="2664900"/>
          </a:xfrm>
          <a:prstGeom prst="roundRect">
            <a:avLst>
              <a:gd name="adj" fmla="val 16667"/>
            </a:avLst>
          </a:prstGeom>
          <a:solidFill>
            <a:srgbClr val="EFEFEF">
              <a:alpha val="32910"/>
            </a:srgbClr>
          </a:solid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77" name="Google Shape;77;p16"/>
          <p:cNvSpPr txBox="1"/>
          <p:nvPr/>
        </p:nvSpPr>
        <p:spPr>
          <a:xfrm>
            <a:off x="6509075" y="2526625"/>
            <a:ext cx="2616900" cy="8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16"/>
          <p:cNvSpPr txBox="1"/>
          <p:nvPr/>
        </p:nvSpPr>
        <p:spPr>
          <a:xfrm>
            <a:off x="6624850" y="2526625"/>
            <a:ext cx="2163000" cy="655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Poor health</a:t>
            </a:r>
            <a:endParaRPr sz="1200">
              <a:solidFill>
                <a:schemeClr val="dk1"/>
              </a:solidFill>
              <a:latin typeface="Proxima Nova Semibold"/>
              <a:ea typeface="Proxima Nova Semibold"/>
              <a:cs typeface="Proxima Nova Semibold"/>
              <a:sym typeface="Proxima Nova Semibold"/>
            </a:endParaRPr>
          </a:p>
        </p:txBody>
      </p:sp>
      <p:sp>
        <p:nvSpPr>
          <p:cNvPr id="79" name="Google Shape;79;p16"/>
          <p:cNvSpPr txBox="1"/>
          <p:nvPr/>
        </p:nvSpPr>
        <p:spPr>
          <a:xfrm>
            <a:off x="3561350" y="2907625"/>
            <a:ext cx="1877700" cy="655500"/>
          </a:xfrm>
          <a:prstGeom prst="rect">
            <a:avLst/>
          </a:prstGeom>
          <a:solidFill>
            <a:srgbClr val="00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Smoking</a:t>
            </a:r>
            <a:endParaRPr sz="1200">
              <a:solidFill>
                <a:schemeClr val="dk1"/>
              </a:solidFill>
              <a:latin typeface="Proxima Nova Semibold"/>
              <a:ea typeface="Proxima Nova Semibold"/>
              <a:cs typeface="Proxima Nova Semibold"/>
              <a:sym typeface="Proxima Nova Semibold"/>
            </a:endParaRPr>
          </a:p>
        </p:txBody>
      </p:sp>
      <p:cxnSp>
        <p:nvCxnSpPr>
          <p:cNvPr id="80" name="Google Shape;80;p16"/>
          <p:cNvCxnSpPr/>
          <p:nvPr/>
        </p:nvCxnSpPr>
        <p:spPr>
          <a:xfrm>
            <a:off x="5568625" y="2344150"/>
            <a:ext cx="956400" cy="489300"/>
          </a:xfrm>
          <a:prstGeom prst="straightConnector1">
            <a:avLst/>
          </a:prstGeom>
          <a:noFill/>
          <a:ln w="38100" cap="flat" cmpd="sng">
            <a:solidFill>
              <a:srgbClr val="B7B7B7"/>
            </a:solidFill>
            <a:prstDash val="solid"/>
            <a:round/>
            <a:headEnd type="none" w="med" len="med"/>
            <a:tailEnd type="triangle" w="med" len="med"/>
          </a:ln>
        </p:spPr>
      </p:cxnSp>
      <p:sp>
        <p:nvSpPr>
          <p:cNvPr id="81" name="Google Shape;81;p16"/>
          <p:cNvSpPr txBox="1"/>
          <p:nvPr/>
        </p:nvSpPr>
        <p:spPr>
          <a:xfrm>
            <a:off x="3561350" y="1764625"/>
            <a:ext cx="1877700" cy="655500"/>
          </a:xfrm>
          <a:prstGeom prst="rect">
            <a:avLst/>
          </a:prstGeom>
          <a:solidFill>
            <a:srgbClr val="CCCCCC"/>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Depression</a:t>
            </a:r>
            <a:endParaRPr sz="1200">
              <a:solidFill>
                <a:srgbClr val="000000"/>
              </a:solidFill>
              <a:latin typeface="Proxima Nova Extrabold"/>
              <a:ea typeface="Proxima Nova Extrabold"/>
              <a:cs typeface="Proxima Nova Extrabold"/>
              <a:sym typeface="Proxima Nova Extrabold"/>
            </a:endParaRPr>
          </a:p>
        </p:txBody>
      </p:sp>
      <p:cxnSp>
        <p:nvCxnSpPr>
          <p:cNvPr id="82" name="Google Shape;82;p16"/>
          <p:cNvCxnSpPr/>
          <p:nvPr/>
        </p:nvCxnSpPr>
        <p:spPr>
          <a:xfrm>
            <a:off x="4500200" y="2420125"/>
            <a:ext cx="0" cy="487500"/>
          </a:xfrm>
          <a:prstGeom prst="straightConnector1">
            <a:avLst/>
          </a:prstGeom>
          <a:noFill/>
          <a:ln w="38100" cap="flat" cmpd="sng">
            <a:solidFill>
              <a:srgbClr val="B7B7B7"/>
            </a:solidFill>
            <a:prstDash val="solid"/>
            <a:round/>
            <a:headEnd type="none" w="med" len="med"/>
            <a:tailEnd type="triangle" w="med" len="med"/>
          </a:ln>
        </p:spPr>
      </p:cxnSp>
      <p:cxnSp>
        <p:nvCxnSpPr>
          <p:cNvPr id="83" name="Google Shape;83;p16"/>
          <p:cNvCxnSpPr/>
          <p:nvPr/>
        </p:nvCxnSpPr>
        <p:spPr>
          <a:xfrm rot="10800000" flipH="1">
            <a:off x="5592675" y="2959875"/>
            <a:ext cx="916500" cy="384900"/>
          </a:xfrm>
          <a:prstGeom prst="straightConnector1">
            <a:avLst/>
          </a:prstGeom>
          <a:noFill/>
          <a:ln w="38100" cap="flat" cmpd="sng">
            <a:solidFill>
              <a:srgbClr val="980000"/>
            </a:solidFill>
            <a:prstDash val="solid"/>
            <a:round/>
            <a:headEnd type="none" w="med" len="med"/>
            <a:tailEnd type="triangle" w="med" len="med"/>
          </a:ln>
        </p:spPr>
      </p:cxnSp>
      <p:sp>
        <p:nvSpPr>
          <p:cNvPr id="84" name="Google Shape;84;p16"/>
          <p:cNvSpPr txBox="1"/>
          <p:nvPr/>
        </p:nvSpPr>
        <p:spPr>
          <a:xfrm>
            <a:off x="346375" y="2526625"/>
            <a:ext cx="2163000" cy="655500"/>
          </a:xfrm>
          <a:prstGeom prst="rect">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Tobacco tax</a:t>
            </a:r>
            <a:endParaRPr sz="1200">
              <a:solidFill>
                <a:schemeClr val="dk1"/>
              </a:solidFill>
              <a:latin typeface="Proxima Nova Semibold"/>
              <a:ea typeface="Proxima Nova Semibold"/>
              <a:cs typeface="Proxima Nova Semibold"/>
              <a:sym typeface="Proxima Nova Semibold"/>
            </a:endParaRPr>
          </a:p>
        </p:txBody>
      </p:sp>
      <p:cxnSp>
        <p:nvCxnSpPr>
          <p:cNvPr id="85" name="Google Shape;85;p16"/>
          <p:cNvCxnSpPr/>
          <p:nvPr/>
        </p:nvCxnSpPr>
        <p:spPr>
          <a:xfrm>
            <a:off x="2557163" y="2833450"/>
            <a:ext cx="956400" cy="489300"/>
          </a:xfrm>
          <a:prstGeom prst="straightConnector1">
            <a:avLst/>
          </a:prstGeom>
          <a:noFill/>
          <a:ln w="38100" cap="flat" cmpd="sng">
            <a:solidFill>
              <a:srgbClr val="980000"/>
            </a:solidFill>
            <a:prstDash val="solid"/>
            <a:round/>
            <a:headEnd type="none" w="med" len="med"/>
            <a:tailEnd type="triangle" w="med" len="med"/>
          </a:ln>
        </p:spPr>
      </p:cxnSp>
      <p:sp>
        <p:nvSpPr>
          <p:cNvPr id="86" name="Google Shape;86;p16"/>
          <p:cNvSpPr txBox="1"/>
          <p:nvPr/>
        </p:nvSpPr>
        <p:spPr>
          <a:xfrm>
            <a:off x="649700" y="3314700"/>
            <a:ext cx="1582200" cy="10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“Instrument variable”: </a:t>
            </a:r>
            <a:r>
              <a:rPr lang="en" b="1">
                <a:latin typeface="Proxima Nova"/>
                <a:ea typeface="Proxima Nova"/>
                <a:cs typeface="Proxima Nova"/>
                <a:sym typeface="Proxima Nova"/>
              </a:rPr>
              <a:t>Exogenous</a:t>
            </a:r>
            <a:r>
              <a:rPr lang="en">
                <a:latin typeface="Proxima Nova"/>
                <a:ea typeface="Proxima Nova"/>
                <a:cs typeface="Proxima Nova"/>
                <a:sym typeface="Proxima Nova"/>
              </a:rPr>
              <a:t> variable!</a:t>
            </a:r>
            <a:endParaRPr>
              <a:latin typeface="Proxima Nova"/>
              <a:ea typeface="Proxima Nova"/>
              <a:cs typeface="Proxima Nova"/>
              <a:sym typeface="Proxima Nova"/>
            </a:endParaRPr>
          </a:p>
        </p:txBody>
      </p:sp>
      <p:sp>
        <p:nvSpPr>
          <p:cNvPr id="87" name="Google Shape;87;p16"/>
          <p:cNvSpPr txBox="1"/>
          <p:nvPr/>
        </p:nvSpPr>
        <p:spPr>
          <a:xfrm>
            <a:off x="428625" y="427025"/>
            <a:ext cx="8691300" cy="493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a:buNone/>
            </a:pPr>
            <a:r>
              <a:rPr lang="en" sz="3000">
                <a:solidFill>
                  <a:schemeClr val="dk1"/>
                </a:solidFill>
                <a:latin typeface="Proxima Nova Extrabold"/>
                <a:ea typeface="Proxima Nova Extrabold"/>
                <a:cs typeface="Proxima Nova Extrabold"/>
                <a:sym typeface="Proxima Nova Extrabold"/>
              </a:rPr>
              <a:t>Does Smoking CAUSE poor health?</a:t>
            </a:r>
            <a:endParaRPr sz="3000">
              <a:solidFill>
                <a:schemeClr val="dk1"/>
              </a:solidFill>
              <a:latin typeface="Proxima Nova Extrabold"/>
              <a:ea typeface="Proxima Nova Extrabold"/>
              <a:cs typeface="Proxima Nova Extrabold"/>
              <a:sym typeface="Proxima Nova Extrabold"/>
            </a:endParaRPr>
          </a:p>
          <a:p>
            <a:pPr marL="0" lvl="0" indent="0" algn="l" rtl="0">
              <a:lnSpc>
                <a:spcPct val="80000"/>
              </a:lnSpc>
              <a:spcBef>
                <a:spcPts val="0"/>
              </a:spcBef>
              <a:spcAft>
                <a:spcPts val="0"/>
              </a:spcAft>
              <a:buNone/>
            </a:pPr>
            <a:endParaRPr sz="3000">
              <a:latin typeface="Proxima Nova Extrabold"/>
              <a:ea typeface="Proxima Nova Extrabold"/>
              <a:cs typeface="Proxima Nova Extrabold"/>
              <a:sym typeface="Proxima Nova Extrabold"/>
            </a:endParaRPr>
          </a:p>
        </p:txBody>
      </p:sp>
      <p:sp>
        <p:nvSpPr>
          <p:cNvPr id="88" name="Google Shape;88;p16"/>
          <p:cNvSpPr txBox="1"/>
          <p:nvPr/>
        </p:nvSpPr>
        <p:spPr>
          <a:xfrm>
            <a:off x="5802325" y="3393025"/>
            <a:ext cx="1582200" cy="65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roxima Nova"/>
                <a:ea typeface="Proxima Nova"/>
                <a:cs typeface="Proxima Nova"/>
                <a:sym typeface="Proxima Nova"/>
              </a:rPr>
              <a:t>Endogenous variables</a:t>
            </a:r>
            <a:endParaRPr>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2"/>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How do you learn the Embedding Vectors?</a:t>
            </a:r>
            <a:endParaRPr sz="2800">
              <a:solidFill>
                <a:srgbClr val="000000"/>
              </a:solidFill>
            </a:endParaRPr>
          </a:p>
        </p:txBody>
      </p:sp>
      <p:pic>
        <p:nvPicPr>
          <p:cNvPr id="399" name="Google Shape;399;p5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11700" y="2057401"/>
            <a:ext cx="4622249" cy="965025"/>
          </a:xfrm>
          <a:prstGeom prst="rect">
            <a:avLst/>
          </a:prstGeom>
          <a:noFill/>
          <a:ln>
            <a:noFill/>
          </a:ln>
        </p:spPr>
      </p:pic>
      <p:pic>
        <p:nvPicPr>
          <p:cNvPr id="400" name="Google Shape;400;p5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086349" y="1522550"/>
            <a:ext cx="3905251" cy="1896836"/>
          </a:xfrm>
          <a:prstGeom prst="rect">
            <a:avLst/>
          </a:prstGeom>
          <a:noFill/>
          <a:ln>
            <a:noFill/>
          </a:ln>
        </p:spPr>
      </p:pic>
      <p:sp>
        <p:nvSpPr>
          <p:cNvPr id="401" name="Google Shape;401;p52"/>
          <p:cNvSpPr txBox="1"/>
          <p:nvPr/>
        </p:nvSpPr>
        <p:spPr>
          <a:xfrm>
            <a:off x="919650" y="3524275"/>
            <a:ext cx="4404600" cy="1348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If you know the social network of users, (or the bipartite network of users and contents), you can generate embedding vectors for each user/content using graph embedding techniques. The Node2Vec method is popular and easy; there are Graph Neural Methods that perform even better</a:t>
            </a:r>
            <a:endParaRPr sz="1200">
              <a:latin typeface="Proxima Nova Semibold"/>
              <a:ea typeface="Proxima Nova Semibold"/>
              <a:cs typeface="Proxima Nova Semibold"/>
              <a:sym typeface="Proxima Nova Semibold"/>
            </a:endParaRPr>
          </a:p>
        </p:txBody>
      </p:sp>
      <p:pic>
        <p:nvPicPr>
          <p:cNvPr id="402" name="Google Shape;402;p52"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7827671">
            <a:off x="5715617" y="3243098"/>
            <a:ext cx="432291" cy="1077804"/>
          </a:xfrm>
          <a:prstGeom prst="rect">
            <a:avLst/>
          </a:prstGeom>
          <a:noFill/>
          <a:ln>
            <a:noFill/>
          </a:ln>
        </p:spPr>
      </p:pic>
      <p:sp>
        <p:nvSpPr>
          <p:cNvPr id="403" name="Google Shape;40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5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6150" y="333288"/>
            <a:ext cx="8971698" cy="4476925"/>
          </a:xfrm>
          <a:prstGeom prst="rect">
            <a:avLst/>
          </a:prstGeom>
          <a:noFill/>
          <a:ln>
            <a:noFill/>
          </a:ln>
        </p:spPr>
      </p:pic>
      <p:sp>
        <p:nvSpPr>
          <p:cNvPr id="409" name="Google Shape;409;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410" name="Google Shape;410;p53"/>
          <p:cNvSpPr txBox="1"/>
          <p:nvPr/>
        </p:nvSpPr>
        <p:spPr>
          <a:xfrm>
            <a:off x="5813525" y="4171300"/>
            <a:ext cx="2518200" cy="7017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Paper from Alibaba: Let’s try to predict whether a user will click on a content recommendation</a:t>
            </a:r>
            <a:endParaRPr sz="1200">
              <a:latin typeface="Proxima Nova Semibold"/>
              <a:ea typeface="Proxima Nova Semibold"/>
              <a:cs typeface="Proxima Nova Semibold"/>
              <a:sym typeface="Proxima Nova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5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16300" y="596900"/>
            <a:ext cx="5333999" cy="3577450"/>
          </a:xfrm>
          <a:prstGeom prst="rect">
            <a:avLst/>
          </a:prstGeom>
          <a:noFill/>
          <a:ln>
            <a:noFill/>
          </a:ln>
        </p:spPr>
      </p:pic>
      <p:sp>
        <p:nvSpPr>
          <p:cNvPr id="416" name="Google Shape;41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417" name="Google Shape;417;p54"/>
          <p:cNvSpPr txBox="1"/>
          <p:nvPr/>
        </p:nvSpPr>
        <p:spPr>
          <a:xfrm>
            <a:off x="240850" y="1850250"/>
            <a:ext cx="2956200" cy="19050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Notice the set of features: We have features on the user’s demographic info, in-app behavior, ad’s info, and context factors.</a:t>
            </a:r>
            <a:endParaRPr sz="1200">
              <a:latin typeface="Proxima Nova Semibold"/>
              <a:ea typeface="Proxima Nova Semibold"/>
              <a:cs typeface="Proxima Nova Semibold"/>
              <a:sym typeface="Proxima Nova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5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506760"/>
            <a:ext cx="9144003" cy="4129982"/>
          </a:xfrm>
          <a:prstGeom prst="rect">
            <a:avLst/>
          </a:prstGeom>
          <a:noFill/>
          <a:ln>
            <a:noFill/>
          </a:ln>
        </p:spPr>
      </p:pic>
      <p:sp>
        <p:nvSpPr>
          <p:cNvPr id="423" name="Google Shape;423;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424" name="Google Shape;424;p55"/>
          <p:cNvSpPr txBox="1"/>
          <p:nvPr/>
        </p:nvSpPr>
        <p:spPr>
          <a:xfrm>
            <a:off x="153250" y="109475"/>
            <a:ext cx="3240600" cy="11496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Using all of those features, let us train an end-to-end model that will predict Click Through Rate</a:t>
            </a:r>
            <a:endParaRPr sz="1200">
              <a:latin typeface="Proxima Nova Semibold"/>
              <a:ea typeface="Proxima Nova Semibold"/>
              <a:cs typeface="Proxima Nova Semibold"/>
              <a:sym typeface="Proxima Nova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5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18575" y="152400"/>
            <a:ext cx="6297657" cy="4838700"/>
          </a:xfrm>
          <a:prstGeom prst="rect">
            <a:avLst/>
          </a:prstGeom>
          <a:noFill/>
          <a:ln>
            <a:noFill/>
          </a:ln>
        </p:spPr>
      </p:pic>
      <p:sp>
        <p:nvSpPr>
          <p:cNvPr id="430" name="Google Shape;43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
        <p:nvSpPr>
          <p:cNvPr id="431" name="Google Shape;431;p56"/>
          <p:cNvSpPr txBox="1"/>
          <p:nvPr/>
        </p:nvSpPr>
        <p:spPr>
          <a:xfrm>
            <a:off x="153250" y="963450"/>
            <a:ext cx="2299200" cy="2671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Embedding vectors learned by the model. Clearly, the embedding vectors are meaningful since similar products are clustered together in the vector space. Interestingly, if we predict click through rates using these embedding vectors, we find that click-through rates are more predictable for dresses than shoes!!</a:t>
            </a:r>
            <a:endParaRPr sz="1200">
              <a:latin typeface="Proxima Nova Semibold"/>
              <a:ea typeface="Proxima Nova Semibold"/>
              <a:cs typeface="Proxima Nova Semibold"/>
              <a:sym typeface="Proxima Nova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7"/>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a:t>
            </a:r>
            <a:endParaRPr sz="2800">
              <a:solidFill>
                <a:srgbClr val="000000"/>
              </a:solidFill>
            </a:endParaRPr>
          </a:p>
        </p:txBody>
      </p:sp>
      <p:pic>
        <p:nvPicPr>
          <p:cNvPr id="437" name="Google Shape;437;p5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76451" y="1152475"/>
            <a:ext cx="4791075" cy="2032725"/>
          </a:xfrm>
          <a:prstGeom prst="rect">
            <a:avLst/>
          </a:prstGeom>
          <a:noFill/>
          <a:ln>
            <a:noFill/>
          </a:ln>
        </p:spPr>
      </p:pic>
      <p:pic>
        <p:nvPicPr>
          <p:cNvPr id="438" name="Google Shape;438;p5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90788" y="3319950"/>
            <a:ext cx="4162424" cy="827600"/>
          </a:xfrm>
          <a:prstGeom prst="rect">
            <a:avLst/>
          </a:prstGeom>
          <a:noFill/>
          <a:ln>
            <a:noFill/>
          </a:ln>
        </p:spPr>
      </p:pic>
      <p:sp>
        <p:nvSpPr>
          <p:cNvPr id="439" name="Google Shape;43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8"/>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a:t>
            </a:r>
            <a:endParaRPr sz="2800">
              <a:solidFill>
                <a:srgbClr val="000000"/>
              </a:solidFill>
            </a:endParaRPr>
          </a:p>
        </p:txBody>
      </p:sp>
      <p:pic>
        <p:nvPicPr>
          <p:cNvPr id="445" name="Google Shape;445;p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76463" y="1143000"/>
            <a:ext cx="4791075" cy="2032725"/>
          </a:xfrm>
          <a:prstGeom prst="rect">
            <a:avLst/>
          </a:prstGeom>
          <a:noFill/>
          <a:ln>
            <a:noFill/>
          </a:ln>
        </p:spPr>
      </p:pic>
      <p:pic>
        <p:nvPicPr>
          <p:cNvPr id="446" name="Google Shape;446;p5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90788" y="3319950"/>
            <a:ext cx="4162424" cy="827600"/>
          </a:xfrm>
          <a:prstGeom prst="rect">
            <a:avLst/>
          </a:prstGeom>
          <a:noFill/>
          <a:ln>
            <a:noFill/>
          </a:ln>
        </p:spPr>
      </p:pic>
      <p:sp>
        <p:nvSpPr>
          <p:cNvPr id="447" name="Google Shape;44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448" name="Google Shape;448;p58"/>
          <p:cNvSpPr txBox="1"/>
          <p:nvPr/>
        </p:nvSpPr>
        <p:spPr>
          <a:xfrm>
            <a:off x="196800" y="2924725"/>
            <a:ext cx="1615200" cy="19518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We want predict what rating Jane (</a:t>
            </a:r>
            <a:r>
              <a:rPr lang="en" sz="1200" i="1">
                <a:latin typeface="Proxima Nova Semibold"/>
                <a:ea typeface="Proxima Nova Semibold"/>
                <a:cs typeface="Proxima Nova Semibold"/>
                <a:sym typeface="Proxima Nova Semibold"/>
              </a:rPr>
              <a:t>u)</a:t>
            </a:r>
            <a:r>
              <a:rPr lang="en" sz="1200">
                <a:latin typeface="Proxima Nova Semibold"/>
                <a:ea typeface="Proxima Nova Semibold"/>
                <a:cs typeface="Proxima Nova Semibold"/>
                <a:sym typeface="Proxima Nova Semibold"/>
              </a:rPr>
              <a:t> is likely to give the movie Aladdin (</a:t>
            </a:r>
            <a:r>
              <a:rPr lang="en" sz="1200" i="1">
                <a:latin typeface="Proxima Nova Semibold"/>
                <a:ea typeface="Proxima Nova Semibold"/>
                <a:cs typeface="Proxima Nova Semibold"/>
                <a:sym typeface="Proxima Nova Semibold"/>
              </a:rPr>
              <a:t>i</a:t>
            </a:r>
            <a:r>
              <a:rPr lang="en" sz="1200">
                <a:latin typeface="Proxima Nova Semibold"/>
                <a:ea typeface="Proxima Nova Semibold"/>
                <a:cs typeface="Proxima Nova Semibold"/>
                <a:sym typeface="Proxima Nova Semibold"/>
              </a:rPr>
              <a:t>). Recommend movies to Jane with the highest predicted ratings</a:t>
            </a:r>
            <a:endParaRPr sz="1200">
              <a:latin typeface="Proxima Nova Semibold"/>
              <a:ea typeface="Proxima Nova Semibold"/>
              <a:cs typeface="Proxima Nova Semibold"/>
              <a:sym typeface="Proxima Nova Semibold"/>
            </a:endParaRPr>
          </a:p>
        </p:txBody>
      </p:sp>
      <p:sp>
        <p:nvSpPr>
          <p:cNvPr id="449" name="Google Shape;449;p58"/>
          <p:cNvSpPr/>
          <p:nvPr/>
        </p:nvSpPr>
        <p:spPr>
          <a:xfrm>
            <a:off x="4343775" y="2510350"/>
            <a:ext cx="407700" cy="2595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50" name="Google Shape;450;p58"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7827671">
            <a:off x="2146142" y="3823348"/>
            <a:ext cx="432291" cy="107780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9"/>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a:t>
            </a:r>
            <a:endParaRPr sz="2800">
              <a:solidFill>
                <a:srgbClr val="000000"/>
              </a:solidFill>
            </a:endParaRPr>
          </a:p>
        </p:txBody>
      </p:sp>
      <p:pic>
        <p:nvPicPr>
          <p:cNvPr id="456" name="Google Shape;456;p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76463" y="1143000"/>
            <a:ext cx="4791075" cy="2032725"/>
          </a:xfrm>
          <a:prstGeom prst="rect">
            <a:avLst/>
          </a:prstGeom>
          <a:noFill/>
          <a:ln>
            <a:noFill/>
          </a:ln>
        </p:spPr>
      </p:pic>
      <p:pic>
        <p:nvPicPr>
          <p:cNvPr id="457" name="Google Shape;457;p5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90788" y="3319950"/>
            <a:ext cx="4162424" cy="827600"/>
          </a:xfrm>
          <a:prstGeom prst="rect">
            <a:avLst/>
          </a:prstGeom>
          <a:noFill/>
          <a:ln>
            <a:noFill/>
          </a:ln>
        </p:spPr>
      </p:pic>
      <p:sp>
        <p:nvSpPr>
          <p:cNvPr id="458" name="Google Shape;45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459" name="Google Shape;459;p59"/>
          <p:cNvSpPr/>
          <p:nvPr/>
        </p:nvSpPr>
        <p:spPr>
          <a:xfrm>
            <a:off x="4343775" y="2510350"/>
            <a:ext cx="407700" cy="2595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0" name="Google Shape;460;p59"/>
          <p:cNvSpPr txBox="1"/>
          <p:nvPr/>
        </p:nvSpPr>
        <p:spPr>
          <a:xfrm>
            <a:off x="208000" y="1959750"/>
            <a:ext cx="1968600" cy="3033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People may have their own ‘standards’ when rating movies. Some people just give higher ratings than others. This term captures Jane’s average ratings of other movies, giving us a baseline prediction. From here, we want to add or subtract ratings based on how likely she is to like or dislike Aladdin.</a:t>
            </a:r>
            <a:endParaRPr sz="1200">
              <a:latin typeface="Proxima Nova Semibold"/>
              <a:ea typeface="Proxima Nova Semibold"/>
              <a:cs typeface="Proxima Nova Semibold"/>
              <a:sym typeface="Proxima Nova Semibold"/>
            </a:endParaRPr>
          </a:p>
        </p:txBody>
      </p:sp>
      <p:pic>
        <p:nvPicPr>
          <p:cNvPr id="461" name="Google Shape;461;p59"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7827671">
            <a:off x="2781149" y="3867148"/>
            <a:ext cx="432291" cy="107780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0"/>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a:t>
            </a:r>
            <a:endParaRPr sz="2800">
              <a:solidFill>
                <a:srgbClr val="000000"/>
              </a:solidFill>
            </a:endParaRPr>
          </a:p>
        </p:txBody>
      </p:sp>
      <p:pic>
        <p:nvPicPr>
          <p:cNvPr id="467" name="Google Shape;467;p6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76463" y="1143000"/>
            <a:ext cx="4791075" cy="2032725"/>
          </a:xfrm>
          <a:prstGeom prst="rect">
            <a:avLst/>
          </a:prstGeom>
          <a:noFill/>
          <a:ln>
            <a:noFill/>
          </a:ln>
        </p:spPr>
      </p:pic>
      <p:pic>
        <p:nvPicPr>
          <p:cNvPr id="468" name="Google Shape;468;p6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90788" y="3319950"/>
            <a:ext cx="4162424" cy="827600"/>
          </a:xfrm>
          <a:prstGeom prst="rect">
            <a:avLst/>
          </a:prstGeom>
          <a:noFill/>
          <a:ln>
            <a:noFill/>
          </a:ln>
        </p:spPr>
      </p:pic>
      <p:sp>
        <p:nvSpPr>
          <p:cNvPr id="469" name="Google Shape;469;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470" name="Google Shape;470;p60"/>
          <p:cNvSpPr/>
          <p:nvPr/>
        </p:nvSpPr>
        <p:spPr>
          <a:xfrm>
            <a:off x="4343775" y="2510350"/>
            <a:ext cx="407700" cy="2595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 name="Google Shape;471;p60"/>
          <p:cNvSpPr txBox="1"/>
          <p:nvPr/>
        </p:nvSpPr>
        <p:spPr>
          <a:xfrm>
            <a:off x="4970525" y="4229225"/>
            <a:ext cx="4050900" cy="8277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i="1">
                <a:latin typeface="Proxima Nova Semibold"/>
                <a:ea typeface="Proxima Nova Semibold"/>
                <a:cs typeface="Proxima Nova Semibold"/>
                <a:sym typeface="Proxima Nova Semibold"/>
              </a:rPr>
              <a:t>N</a:t>
            </a:r>
            <a:r>
              <a:rPr lang="en" sz="1200">
                <a:latin typeface="Proxima Nova Semibold"/>
                <a:ea typeface="Proxima Nova Semibold"/>
                <a:cs typeface="Proxima Nova Semibold"/>
                <a:sym typeface="Proxima Nova Semibold"/>
              </a:rPr>
              <a:t>(</a:t>
            </a:r>
            <a:r>
              <a:rPr lang="en" sz="1200" i="1">
                <a:latin typeface="Proxima Nova Semibold"/>
                <a:ea typeface="Proxima Nova Semibold"/>
                <a:cs typeface="Proxima Nova Semibold"/>
                <a:sym typeface="Proxima Nova Semibold"/>
              </a:rPr>
              <a:t>u</a:t>
            </a:r>
            <a:r>
              <a:rPr lang="en" sz="1200">
                <a:latin typeface="Proxima Nova Semibold"/>
                <a:ea typeface="Proxima Nova Semibold"/>
                <a:cs typeface="Proxima Nova Semibold"/>
                <a:sym typeface="Proxima Nova Semibold"/>
              </a:rPr>
              <a:t>) is a set of users most similar to Jane. Let’s sum over the similar users’ tendency to like or dislike Aladdin, weighted by how similar the users are to Jane</a:t>
            </a:r>
            <a:endParaRPr sz="1200">
              <a:latin typeface="Proxima Nova Semibold"/>
              <a:ea typeface="Proxima Nova Semibold"/>
              <a:cs typeface="Proxima Nova Semibold"/>
              <a:sym typeface="Proxima Nova Semibold"/>
            </a:endParaRPr>
          </a:p>
        </p:txBody>
      </p:sp>
      <p:pic>
        <p:nvPicPr>
          <p:cNvPr id="472" name="Google Shape;472;p60"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7827671" flipH="1">
            <a:off x="4046374" y="3610148"/>
            <a:ext cx="432291" cy="107780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1"/>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a:t>
            </a:r>
            <a:endParaRPr sz="2800">
              <a:solidFill>
                <a:srgbClr val="000000"/>
              </a:solidFill>
            </a:endParaRPr>
          </a:p>
        </p:txBody>
      </p:sp>
      <p:pic>
        <p:nvPicPr>
          <p:cNvPr id="478" name="Google Shape;478;p6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76463" y="1143000"/>
            <a:ext cx="4791075" cy="2032725"/>
          </a:xfrm>
          <a:prstGeom prst="rect">
            <a:avLst/>
          </a:prstGeom>
          <a:noFill/>
          <a:ln>
            <a:noFill/>
          </a:ln>
        </p:spPr>
      </p:pic>
      <p:pic>
        <p:nvPicPr>
          <p:cNvPr id="479" name="Google Shape;479;p6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90788" y="3319950"/>
            <a:ext cx="4162424" cy="827600"/>
          </a:xfrm>
          <a:prstGeom prst="rect">
            <a:avLst/>
          </a:prstGeom>
          <a:noFill/>
          <a:ln>
            <a:noFill/>
          </a:ln>
        </p:spPr>
      </p:pic>
      <p:sp>
        <p:nvSpPr>
          <p:cNvPr id="480" name="Google Shape;480;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481" name="Google Shape;481;p61"/>
          <p:cNvSpPr/>
          <p:nvPr/>
        </p:nvSpPr>
        <p:spPr>
          <a:xfrm>
            <a:off x="4343775" y="2510350"/>
            <a:ext cx="407700" cy="2595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2" name="Google Shape;482;p61"/>
          <p:cNvSpPr txBox="1"/>
          <p:nvPr/>
        </p:nvSpPr>
        <p:spPr>
          <a:xfrm>
            <a:off x="7065225" y="2299150"/>
            <a:ext cx="1956300" cy="15546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This term captures how much the user </a:t>
            </a:r>
            <a:r>
              <a:rPr lang="en" sz="1200" i="1">
                <a:latin typeface="Proxima Nova Semibold"/>
                <a:ea typeface="Proxima Nova Semibold"/>
                <a:cs typeface="Proxima Nova Semibold"/>
                <a:sym typeface="Proxima Nova Semibold"/>
              </a:rPr>
              <a:t>v</a:t>
            </a:r>
            <a:r>
              <a:rPr lang="en" sz="1200">
                <a:latin typeface="Proxima Nova Semibold"/>
                <a:ea typeface="Proxima Nova Semibold"/>
                <a:cs typeface="Proxima Nova Semibold"/>
                <a:sym typeface="Proxima Nova Semibold"/>
              </a:rPr>
              <a:t> (one of the most similar users to Jane) liked or disliked Aladdin compared to </a:t>
            </a:r>
            <a:r>
              <a:rPr lang="en" sz="1200" i="1">
                <a:latin typeface="Proxima Nova Semibold"/>
                <a:ea typeface="Proxima Nova Semibold"/>
                <a:cs typeface="Proxima Nova Semibold"/>
                <a:sym typeface="Proxima Nova Semibold"/>
              </a:rPr>
              <a:t>v</a:t>
            </a:r>
            <a:r>
              <a:rPr lang="en" sz="1200">
                <a:latin typeface="Proxima Nova Semibold"/>
                <a:ea typeface="Proxima Nova Semibold"/>
                <a:cs typeface="Proxima Nova Semibold"/>
                <a:sym typeface="Proxima Nova Semibold"/>
              </a:rPr>
              <a:t>’s own average rating</a:t>
            </a:r>
            <a:endParaRPr sz="1200">
              <a:latin typeface="Proxima Nova Semibold"/>
              <a:ea typeface="Proxima Nova Semibold"/>
              <a:cs typeface="Proxima Nova Semibold"/>
              <a:sym typeface="Proxima Nova Semibold"/>
            </a:endParaRPr>
          </a:p>
        </p:txBody>
      </p:sp>
      <p:pic>
        <p:nvPicPr>
          <p:cNvPr id="483" name="Google Shape;483;p61"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3957630">
            <a:off x="6268874" y="2559123"/>
            <a:ext cx="432291" cy="10778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p:nvPr/>
        </p:nvSpPr>
        <p:spPr>
          <a:xfrm>
            <a:off x="3316700" y="1383625"/>
            <a:ext cx="5655000" cy="2664900"/>
          </a:xfrm>
          <a:prstGeom prst="roundRect">
            <a:avLst>
              <a:gd name="adj" fmla="val 16667"/>
            </a:avLst>
          </a:prstGeom>
          <a:solidFill>
            <a:srgbClr val="EFEFEF">
              <a:alpha val="32910"/>
            </a:srgbClr>
          </a:solid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5" name="Google Shape;95;p17"/>
          <p:cNvSpPr txBox="1"/>
          <p:nvPr/>
        </p:nvSpPr>
        <p:spPr>
          <a:xfrm>
            <a:off x="6509075" y="2526625"/>
            <a:ext cx="2616900" cy="8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7"/>
          <p:cNvSpPr txBox="1"/>
          <p:nvPr/>
        </p:nvSpPr>
        <p:spPr>
          <a:xfrm>
            <a:off x="6624850" y="2526625"/>
            <a:ext cx="2163000" cy="655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I run</a:t>
            </a:r>
            <a:endParaRPr sz="1200">
              <a:solidFill>
                <a:schemeClr val="dk1"/>
              </a:solidFill>
              <a:latin typeface="Proxima Nova Semibold"/>
              <a:ea typeface="Proxima Nova Semibold"/>
              <a:cs typeface="Proxima Nova Semibold"/>
              <a:sym typeface="Proxima Nova Semibold"/>
            </a:endParaRPr>
          </a:p>
        </p:txBody>
      </p:sp>
      <p:sp>
        <p:nvSpPr>
          <p:cNvPr id="97" name="Google Shape;97;p17"/>
          <p:cNvSpPr txBox="1"/>
          <p:nvPr/>
        </p:nvSpPr>
        <p:spPr>
          <a:xfrm>
            <a:off x="3561350" y="2907625"/>
            <a:ext cx="1877700" cy="655500"/>
          </a:xfrm>
          <a:prstGeom prst="rect">
            <a:avLst/>
          </a:prstGeom>
          <a:solidFill>
            <a:srgbClr val="00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My friend runs</a:t>
            </a:r>
            <a:endParaRPr sz="1200">
              <a:solidFill>
                <a:schemeClr val="dk1"/>
              </a:solidFill>
              <a:latin typeface="Proxima Nova Semibold"/>
              <a:ea typeface="Proxima Nova Semibold"/>
              <a:cs typeface="Proxima Nova Semibold"/>
              <a:sym typeface="Proxima Nova Semibold"/>
            </a:endParaRPr>
          </a:p>
        </p:txBody>
      </p:sp>
      <p:cxnSp>
        <p:nvCxnSpPr>
          <p:cNvPr id="98" name="Google Shape;98;p17"/>
          <p:cNvCxnSpPr/>
          <p:nvPr/>
        </p:nvCxnSpPr>
        <p:spPr>
          <a:xfrm>
            <a:off x="5568625" y="2344150"/>
            <a:ext cx="956400" cy="489300"/>
          </a:xfrm>
          <a:prstGeom prst="straightConnector1">
            <a:avLst/>
          </a:prstGeom>
          <a:noFill/>
          <a:ln w="38100" cap="flat" cmpd="sng">
            <a:solidFill>
              <a:srgbClr val="B7B7B7"/>
            </a:solidFill>
            <a:prstDash val="solid"/>
            <a:round/>
            <a:headEnd type="none" w="med" len="med"/>
            <a:tailEnd type="triangle" w="med" len="med"/>
          </a:ln>
        </p:spPr>
      </p:cxnSp>
      <p:sp>
        <p:nvSpPr>
          <p:cNvPr id="99" name="Google Shape;99;p17"/>
          <p:cNvSpPr txBox="1"/>
          <p:nvPr/>
        </p:nvSpPr>
        <p:spPr>
          <a:xfrm>
            <a:off x="3561350" y="1764625"/>
            <a:ext cx="1877700" cy="6555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Apple watch introduces a cool feature</a:t>
            </a:r>
            <a:endParaRPr sz="1200">
              <a:solidFill>
                <a:srgbClr val="000000"/>
              </a:solidFill>
              <a:latin typeface="Proxima Nova Extrabold"/>
              <a:ea typeface="Proxima Nova Extrabold"/>
              <a:cs typeface="Proxima Nova Extrabold"/>
              <a:sym typeface="Proxima Nova Extrabold"/>
            </a:endParaRPr>
          </a:p>
        </p:txBody>
      </p:sp>
      <p:cxnSp>
        <p:nvCxnSpPr>
          <p:cNvPr id="100" name="Google Shape;100;p17"/>
          <p:cNvCxnSpPr/>
          <p:nvPr/>
        </p:nvCxnSpPr>
        <p:spPr>
          <a:xfrm>
            <a:off x="4500200" y="2420125"/>
            <a:ext cx="0" cy="487500"/>
          </a:xfrm>
          <a:prstGeom prst="straightConnector1">
            <a:avLst/>
          </a:prstGeom>
          <a:noFill/>
          <a:ln w="38100" cap="flat" cmpd="sng">
            <a:solidFill>
              <a:srgbClr val="B7B7B7"/>
            </a:solidFill>
            <a:prstDash val="solid"/>
            <a:round/>
            <a:headEnd type="none" w="med" len="med"/>
            <a:tailEnd type="triangle" w="med" len="med"/>
          </a:ln>
        </p:spPr>
      </p:cxnSp>
      <p:cxnSp>
        <p:nvCxnSpPr>
          <p:cNvPr id="101" name="Google Shape;101;p17"/>
          <p:cNvCxnSpPr/>
          <p:nvPr/>
        </p:nvCxnSpPr>
        <p:spPr>
          <a:xfrm rot="10800000" flipH="1">
            <a:off x="5592675" y="2959875"/>
            <a:ext cx="916500" cy="384900"/>
          </a:xfrm>
          <a:prstGeom prst="straightConnector1">
            <a:avLst/>
          </a:prstGeom>
          <a:noFill/>
          <a:ln w="38100" cap="flat" cmpd="sng">
            <a:solidFill>
              <a:srgbClr val="980000"/>
            </a:solidFill>
            <a:prstDash val="solid"/>
            <a:round/>
            <a:headEnd type="none" w="med" len="med"/>
            <a:tailEnd type="triangle" w="med" len="med"/>
          </a:ln>
        </p:spPr>
      </p:cxnSp>
      <p:sp>
        <p:nvSpPr>
          <p:cNvPr id="102" name="Google Shape;102;p17"/>
          <p:cNvSpPr txBox="1"/>
          <p:nvPr/>
        </p:nvSpPr>
        <p:spPr>
          <a:xfrm>
            <a:off x="346375" y="2526625"/>
            <a:ext cx="2163000" cy="655500"/>
          </a:xfrm>
          <a:prstGeom prst="rect">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Weather at my friend’s location</a:t>
            </a:r>
            <a:endParaRPr sz="1200">
              <a:solidFill>
                <a:schemeClr val="dk1"/>
              </a:solidFill>
              <a:latin typeface="Proxima Nova Semibold"/>
              <a:ea typeface="Proxima Nova Semibold"/>
              <a:cs typeface="Proxima Nova Semibold"/>
              <a:sym typeface="Proxima Nova Semibold"/>
            </a:endParaRPr>
          </a:p>
        </p:txBody>
      </p:sp>
      <p:cxnSp>
        <p:nvCxnSpPr>
          <p:cNvPr id="103" name="Google Shape;103;p17"/>
          <p:cNvCxnSpPr/>
          <p:nvPr/>
        </p:nvCxnSpPr>
        <p:spPr>
          <a:xfrm>
            <a:off x="2557163" y="2833450"/>
            <a:ext cx="956400" cy="489300"/>
          </a:xfrm>
          <a:prstGeom prst="straightConnector1">
            <a:avLst/>
          </a:prstGeom>
          <a:noFill/>
          <a:ln w="38100" cap="flat" cmpd="sng">
            <a:solidFill>
              <a:srgbClr val="980000"/>
            </a:solidFill>
            <a:prstDash val="solid"/>
            <a:round/>
            <a:headEnd type="none" w="med" len="med"/>
            <a:tailEnd type="triangle" w="med" len="med"/>
          </a:ln>
        </p:spPr>
      </p:cxnSp>
      <p:sp>
        <p:nvSpPr>
          <p:cNvPr id="104" name="Google Shape;104;p17"/>
          <p:cNvSpPr txBox="1"/>
          <p:nvPr/>
        </p:nvSpPr>
        <p:spPr>
          <a:xfrm>
            <a:off x="428625" y="427025"/>
            <a:ext cx="8691300" cy="493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3000">
                <a:latin typeface="Proxima Nova Extrabold"/>
                <a:ea typeface="Proxima Nova Extrabold"/>
                <a:cs typeface="Proxima Nova Extrabold"/>
                <a:sym typeface="Proxima Nova Extrabold"/>
              </a:rPr>
              <a:t>Use Weather as an Instrument</a:t>
            </a:r>
            <a:endParaRPr sz="3000">
              <a:latin typeface="Proxima Nova Extrabold"/>
              <a:ea typeface="Proxima Nova Extrabold"/>
              <a:cs typeface="Proxima Nova Extrabold"/>
              <a:sym typeface="Proxima Nova Extrabold"/>
            </a:endParaRPr>
          </a:p>
        </p:txBody>
      </p:sp>
      <p:sp>
        <p:nvSpPr>
          <p:cNvPr id="105" name="Google Shape;105;p17"/>
          <p:cNvSpPr txBox="1"/>
          <p:nvPr/>
        </p:nvSpPr>
        <p:spPr>
          <a:xfrm>
            <a:off x="276750" y="4763725"/>
            <a:ext cx="6984300" cy="1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222222"/>
                </a:solidFill>
                <a:highlight>
                  <a:srgbClr val="FFFFFF"/>
                </a:highlight>
                <a:latin typeface="Proxima Nova"/>
                <a:ea typeface="Proxima Nova"/>
                <a:cs typeface="Proxima Nova"/>
                <a:sym typeface="Proxima Nova"/>
              </a:rPr>
              <a:t>Aral, Sinan, and Christos Nicolaides. "Exercise contagion in a global social network." </a:t>
            </a:r>
            <a:r>
              <a:rPr lang="en" sz="900" i="1">
                <a:solidFill>
                  <a:srgbClr val="222222"/>
                </a:solidFill>
                <a:highlight>
                  <a:srgbClr val="FFFFFF"/>
                </a:highlight>
                <a:latin typeface="Proxima Nova"/>
                <a:ea typeface="Proxima Nova"/>
                <a:cs typeface="Proxima Nova"/>
                <a:sym typeface="Proxima Nova"/>
              </a:rPr>
              <a:t>Nature Communications</a:t>
            </a:r>
            <a:r>
              <a:rPr lang="en" sz="900">
                <a:solidFill>
                  <a:srgbClr val="222222"/>
                </a:solidFill>
                <a:highlight>
                  <a:srgbClr val="FFFFFF"/>
                </a:highlight>
                <a:latin typeface="Proxima Nova"/>
                <a:ea typeface="Proxima Nova"/>
                <a:cs typeface="Proxima Nova"/>
                <a:sym typeface="Proxima Nova"/>
              </a:rPr>
              <a:t> 8.1 (2017): 14753.</a:t>
            </a:r>
            <a:endParaRPr sz="900">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2"/>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a:t>
            </a:r>
            <a:endParaRPr sz="2800">
              <a:solidFill>
                <a:srgbClr val="000000"/>
              </a:solidFill>
            </a:endParaRPr>
          </a:p>
        </p:txBody>
      </p:sp>
      <p:pic>
        <p:nvPicPr>
          <p:cNvPr id="489" name="Google Shape;489;p6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173023" y="1752600"/>
            <a:ext cx="3861448" cy="1638300"/>
          </a:xfrm>
          <a:prstGeom prst="rect">
            <a:avLst/>
          </a:prstGeom>
          <a:noFill/>
          <a:ln>
            <a:noFill/>
          </a:ln>
        </p:spPr>
      </p:pic>
      <p:pic>
        <p:nvPicPr>
          <p:cNvPr id="490" name="Google Shape;490;p6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14375" y="1638300"/>
            <a:ext cx="2355474" cy="2600326"/>
          </a:xfrm>
          <a:prstGeom prst="rect">
            <a:avLst/>
          </a:prstGeom>
          <a:noFill/>
          <a:ln>
            <a:noFill/>
          </a:ln>
        </p:spPr>
      </p:pic>
      <p:pic>
        <p:nvPicPr>
          <p:cNvPr id="491" name="Google Shape;491;p6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526537" y="1220250"/>
            <a:ext cx="1154425" cy="329825"/>
          </a:xfrm>
          <a:prstGeom prst="rect">
            <a:avLst/>
          </a:prstGeom>
          <a:noFill/>
          <a:ln>
            <a:noFill/>
          </a:ln>
        </p:spPr>
      </p:pic>
      <p:sp>
        <p:nvSpPr>
          <p:cNvPr id="492" name="Google Shape;492;p62"/>
          <p:cNvSpPr txBox="1"/>
          <p:nvPr/>
        </p:nvSpPr>
        <p:spPr>
          <a:xfrm>
            <a:off x="5972275" y="1266438"/>
            <a:ext cx="611400" cy="21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Find</a:t>
            </a:r>
            <a:endParaRPr sz="1700">
              <a:solidFill>
                <a:schemeClr val="dk1"/>
              </a:solidFill>
              <a:latin typeface="Proxima Nova"/>
              <a:ea typeface="Proxima Nova"/>
              <a:cs typeface="Proxima Nova"/>
              <a:sym typeface="Proxima Nova"/>
            </a:endParaRPr>
          </a:p>
        </p:txBody>
      </p:sp>
      <p:sp>
        <p:nvSpPr>
          <p:cNvPr id="493" name="Google Shape;493;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3"/>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a:t>
            </a:r>
            <a:endParaRPr sz="2800">
              <a:solidFill>
                <a:srgbClr val="000000"/>
              </a:solidFill>
            </a:endParaRPr>
          </a:p>
        </p:txBody>
      </p:sp>
      <p:pic>
        <p:nvPicPr>
          <p:cNvPr id="499" name="Google Shape;499;p6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173023" y="1752600"/>
            <a:ext cx="3861448" cy="1638300"/>
          </a:xfrm>
          <a:prstGeom prst="rect">
            <a:avLst/>
          </a:prstGeom>
          <a:noFill/>
          <a:ln>
            <a:noFill/>
          </a:ln>
        </p:spPr>
      </p:pic>
      <p:pic>
        <p:nvPicPr>
          <p:cNvPr id="500" name="Google Shape;500;p6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526537" y="1220250"/>
            <a:ext cx="1154425" cy="329825"/>
          </a:xfrm>
          <a:prstGeom prst="rect">
            <a:avLst/>
          </a:prstGeom>
          <a:noFill/>
          <a:ln>
            <a:noFill/>
          </a:ln>
        </p:spPr>
      </p:pic>
      <p:sp>
        <p:nvSpPr>
          <p:cNvPr id="501" name="Google Shape;501;p63"/>
          <p:cNvSpPr txBox="1"/>
          <p:nvPr/>
        </p:nvSpPr>
        <p:spPr>
          <a:xfrm>
            <a:off x="5972275" y="1266438"/>
            <a:ext cx="611400" cy="21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Find</a:t>
            </a:r>
            <a:endParaRPr sz="1700">
              <a:solidFill>
                <a:schemeClr val="dk1"/>
              </a:solidFill>
              <a:latin typeface="Proxima Nova"/>
              <a:ea typeface="Proxima Nova"/>
              <a:cs typeface="Proxima Nova"/>
              <a:sym typeface="Proxima Nova"/>
            </a:endParaRPr>
          </a:p>
        </p:txBody>
      </p:sp>
      <p:pic>
        <p:nvPicPr>
          <p:cNvPr id="502" name="Google Shape;502;p6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28625" y="1484850"/>
            <a:ext cx="3861451" cy="2417953"/>
          </a:xfrm>
          <a:prstGeom prst="rect">
            <a:avLst/>
          </a:prstGeom>
          <a:noFill/>
          <a:ln>
            <a:noFill/>
          </a:ln>
        </p:spPr>
      </p:pic>
      <p:sp>
        <p:nvSpPr>
          <p:cNvPr id="503" name="Google Shape;503;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4"/>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a:t>
            </a:r>
            <a:endParaRPr sz="2800">
              <a:solidFill>
                <a:srgbClr val="000000"/>
              </a:solidFill>
            </a:endParaRPr>
          </a:p>
        </p:txBody>
      </p:sp>
      <p:pic>
        <p:nvPicPr>
          <p:cNvPr id="509" name="Google Shape;509;p6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173023" y="1752600"/>
            <a:ext cx="3861448" cy="1638300"/>
          </a:xfrm>
          <a:prstGeom prst="rect">
            <a:avLst/>
          </a:prstGeom>
          <a:noFill/>
          <a:ln>
            <a:noFill/>
          </a:ln>
        </p:spPr>
      </p:pic>
      <p:pic>
        <p:nvPicPr>
          <p:cNvPr id="510" name="Google Shape;510;p6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526537" y="1220250"/>
            <a:ext cx="1154425" cy="329825"/>
          </a:xfrm>
          <a:prstGeom prst="rect">
            <a:avLst/>
          </a:prstGeom>
          <a:noFill/>
          <a:ln>
            <a:noFill/>
          </a:ln>
        </p:spPr>
      </p:pic>
      <p:sp>
        <p:nvSpPr>
          <p:cNvPr id="511" name="Google Shape;511;p64"/>
          <p:cNvSpPr txBox="1"/>
          <p:nvPr/>
        </p:nvSpPr>
        <p:spPr>
          <a:xfrm>
            <a:off x="5972275" y="1266438"/>
            <a:ext cx="611400" cy="21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latin typeface="Proxima Nova"/>
                <a:ea typeface="Proxima Nova"/>
                <a:cs typeface="Proxima Nova"/>
                <a:sym typeface="Proxima Nova"/>
              </a:rPr>
              <a:t>Find</a:t>
            </a:r>
            <a:endParaRPr sz="1700">
              <a:solidFill>
                <a:schemeClr val="dk1"/>
              </a:solidFill>
              <a:latin typeface="Proxima Nova"/>
              <a:ea typeface="Proxima Nova"/>
              <a:cs typeface="Proxima Nova"/>
              <a:sym typeface="Proxima Nova"/>
            </a:endParaRPr>
          </a:p>
        </p:txBody>
      </p:sp>
      <p:pic>
        <p:nvPicPr>
          <p:cNvPr id="512" name="Google Shape;512;p6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09575" y="1970623"/>
            <a:ext cx="4014753" cy="1480475"/>
          </a:xfrm>
          <a:prstGeom prst="rect">
            <a:avLst/>
          </a:prstGeom>
          <a:noFill/>
          <a:ln>
            <a:noFill/>
          </a:ln>
        </p:spPr>
      </p:pic>
      <p:sp>
        <p:nvSpPr>
          <p:cNvPr id="513" name="Google Shape;51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5"/>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 using Singular Value Decomposition (SVD)</a:t>
            </a:r>
            <a:endParaRPr sz="2800">
              <a:solidFill>
                <a:srgbClr val="000000"/>
              </a:solidFill>
            </a:endParaRPr>
          </a:p>
        </p:txBody>
      </p:sp>
      <p:pic>
        <p:nvPicPr>
          <p:cNvPr id="519" name="Google Shape;519;p6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553075" y="2861375"/>
            <a:ext cx="3019425" cy="1320100"/>
          </a:xfrm>
          <a:prstGeom prst="rect">
            <a:avLst/>
          </a:prstGeom>
          <a:noFill/>
          <a:ln>
            <a:noFill/>
          </a:ln>
        </p:spPr>
      </p:pic>
      <p:pic>
        <p:nvPicPr>
          <p:cNvPr id="520" name="Google Shape;520;p6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38125" y="1213550"/>
            <a:ext cx="4743450" cy="2082000"/>
          </a:xfrm>
          <a:prstGeom prst="rect">
            <a:avLst/>
          </a:prstGeom>
          <a:noFill/>
          <a:ln>
            <a:noFill/>
          </a:ln>
        </p:spPr>
      </p:pic>
      <p:pic>
        <p:nvPicPr>
          <p:cNvPr id="521" name="Google Shape;521;p6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506470" y="1777688"/>
            <a:ext cx="3366056" cy="666613"/>
          </a:xfrm>
          <a:prstGeom prst="rect">
            <a:avLst/>
          </a:prstGeom>
          <a:noFill/>
          <a:ln>
            <a:noFill/>
          </a:ln>
        </p:spPr>
      </p:pic>
      <p:sp>
        <p:nvSpPr>
          <p:cNvPr id="522" name="Google Shape;522;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
        <p:nvSpPr>
          <p:cNvPr id="523" name="Google Shape;523;p65"/>
          <p:cNvSpPr txBox="1"/>
          <p:nvPr/>
        </p:nvSpPr>
        <p:spPr>
          <a:xfrm>
            <a:off x="189725" y="3536300"/>
            <a:ext cx="4912200" cy="1401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The user-item matrix can be extremely large and sparse. Let us find a reduced-sized approximation of the matrix so that we only keep the ‘systematic’ patterns of user-item interaction and get rid of the noise. SVD allows us to achieve that. Using SVD, the user-item matrix is first decomposed into three matrices in a lossless manner (no information is lost yet).</a:t>
            </a:r>
            <a:endParaRPr sz="1200">
              <a:latin typeface="Proxima Nova Semibold"/>
              <a:ea typeface="Proxima Nova Semibold"/>
              <a:cs typeface="Proxima Nova Semibold"/>
              <a:sym typeface="Proxima Nova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pic>
        <p:nvPicPr>
          <p:cNvPr id="529" name="Google Shape;529;p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8175" y="159125"/>
            <a:ext cx="8167658" cy="4504107"/>
          </a:xfrm>
          <a:prstGeom prst="rect">
            <a:avLst/>
          </a:prstGeom>
          <a:noFill/>
          <a:ln>
            <a:noFill/>
          </a:ln>
        </p:spPr>
      </p:pic>
      <p:sp>
        <p:nvSpPr>
          <p:cNvPr id="530" name="Google Shape;530;p66"/>
          <p:cNvSpPr txBox="1"/>
          <p:nvPr/>
        </p:nvSpPr>
        <p:spPr>
          <a:xfrm>
            <a:off x="153275" y="4817250"/>
            <a:ext cx="8003100" cy="2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Proxima Nova"/>
                <a:ea typeface="Proxima Nova"/>
                <a:cs typeface="Proxima Nova"/>
                <a:sym typeface="Proxima Nova"/>
              </a:rPr>
              <a:t>Stolen from https://medium.com/@corymaklin/model-based-collaborative-filtering-svd-19859c764cee</a:t>
            </a:r>
            <a:endParaRPr sz="900">
              <a:solidFill>
                <a:schemeClr val="dk1"/>
              </a:solidFill>
              <a:latin typeface="Proxima Nova"/>
              <a:ea typeface="Proxima Nova"/>
              <a:cs typeface="Proxima Nova"/>
              <a:sym typeface="Proxima Nova"/>
            </a:endParaRPr>
          </a:p>
        </p:txBody>
      </p:sp>
      <p:sp>
        <p:nvSpPr>
          <p:cNvPr id="531" name="Google Shape;531;p66"/>
          <p:cNvSpPr/>
          <p:nvPr/>
        </p:nvSpPr>
        <p:spPr>
          <a:xfrm>
            <a:off x="744475" y="1872150"/>
            <a:ext cx="7576200" cy="270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2" name="Google Shape;532;p66"/>
          <p:cNvSpPr/>
          <p:nvPr/>
        </p:nvSpPr>
        <p:spPr>
          <a:xfrm>
            <a:off x="2637650" y="1137725"/>
            <a:ext cx="5834700" cy="270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 name="Google Shape;533;p66"/>
          <p:cNvSpPr txBox="1"/>
          <p:nvPr/>
        </p:nvSpPr>
        <p:spPr>
          <a:xfrm>
            <a:off x="2762525" y="1633875"/>
            <a:ext cx="1956300" cy="15546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This is our original user-item matrix. We have </a:t>
            </a:r>
            <a:r>
              <a:rPr lang="en" sz="1200" i="1">
                <a:latin typeface="Proxima Nova Semibold"/>
                <a:ea typeface="Proxima Nova Semibold"/>
                <a:cs typeface="Proxima Nova Semibold"/>
                <a:sym typeface="Proxima Nova Semibold"/>
              </a:rPr>
              <a:t>m</a:t>
            </a:r>
            <a:r>
              <a:rPr lang="en" sz="1200">
                <a:latin typeface="Proxima Nova Semibold"/>
                <a:ea typeface="Proxima Nova Semibold"/>
                <a:cs typeface="Proxima Nova Semibold"/>
                <a:sym typeface="Proxima Nova Semibold"/>
              </a:rPr>
              <a:t> users and </a:t>
            </a:r>
            <a:r>
              <a:rPr lang="en" sz="1200" i="1">
                <a:latin typeface="Proxima Nova Semibold"/>
                <a:ea typeface="Proxima Nova Semibold"/>
                <a:cs typeface="Proxima Nova Semibold"/>
                <a:sym typeface="Proxima Nova Semibold"/>
              </a:rPr>
              <a:t>n</a:t>
            </a:r>
            <a:r>
              <a:rPr lang="en" sz="1200">
                <a:latin typeface="Proxima Nova Semibold"/>
                <a:ea typeface="Proxima Nova Semibold"/>
                <a:cs typeface="Proxima Nova Semibold"/>
                <a:sym typeface="Proxima Nova Semibold"/>
              </a:rPr>
              <a:t> items</a:t>
            </a:r>
            <a:endParaRPr sz="1200">
              <a:latin typeface="Proxima Nova Semibold"/>
              <a:ea typeface="Proxima Nova Semibold"/>
              <a:cs typeface="Proxima Nova Semibold"/>
              <a:sym typeface="Proxima Nova Semibold"/>
            </a:endParaRPr>
          </a:p>
        </p:txBody>
      </p:sp>
      <p:pic>
        <p:nvPicPr>
          <p:cNvPr id="534" name="Google Shape;534;p66"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7916519" flipH="1">
            <a:off x="1832048" y="1776523"/>
            <a:ext cx="432291" cy="107780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540" name="Google Shape;540;p6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8175" y="159125"/>
            <a:ext cx="8167658" cy="4504107"/>
          </a:xfrm>
          <a:prstGeom prst="rect">
            <a:avLst/>
          </a:prstGeom>
          <a:noFill/>
          <a:ln>
            <a:noFill/>
          </a:ln>
        </p:spPr>
      </p:pic>
      <p:sp>
        <p:nvSpPr>
          <p:cNvPr id="541" name="Google Shape;541;p67"/>
          <p:cNvSpPr txBox="1"/>
          <p:nvPr/>
        </p:nvSpPr>
        <p:spPr>
          <a:xfrm>
            <a:off x="153275" y="4817250"/>
            <a:ext cx="8003100" cy="2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Proxima Nova"/>
                <a:ea typeface="Proxima Nova"/>
                <a:cs typeface="Proxima Nova"/>
                <a:sym typeface="Proxima Nova"/>
              </a:rPr>
              <a:t>Stolen from https://medium.com/@corymaklin/model-based-collaborative-filtering-svd-19859c764cee</a:t>
            </a:r>
            <a:endParaRPr sz="900">
              <a:solidFill>
                <a:schemeClr val="dk1"/>
              </a:solidFill>
              <a:latin typeface="Proxima Nova"/>
              <a:ea typeface="Proxima Nova"/>
              <a:cs typeface="Proxima Nova"/>
              <a:sym typeface="Proxima Nova"/>
            </a:endParaRPr>
          </a:p>
        </p:txBody>
      </p:sp>
      <p:sp>
        <p:nvSpPr>
          <p:cNvPr id="542" name="Google Shape;542;p67"/>
          <p:cNvSpPr/>
          <p:nvPr/>
        </p:nvSpPr>
        <p:spPr>
          <a:xfrm>
            <a:off x="4018025" y="1872150"/>
            <a:ext cx="4302900" cy="270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3" name="Google Shape;543;p67"/>
          <p:cNvSpPr/>
          <p:nvPr/>
        </p:nvSpPr>
        <p:spPr>
          <a:xfrm>
            <a:off x="4773450" y="1137725"/>
            <a:ext cx="3699000" cy="270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4" name="Google Shape;544;p67"/>
          <p:cNvSpPr/>
          <p:nvPr/>
        </p:nvSpPr>
        <p:spPr>
          <a:xfrm>
            <a:off x="3273525" y="2286425"/>
            <a:ext cx="3148200" cy="199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5" name="Google Shape;545;p67"/>
          <p:cNvSpPr txBox="1"/>
          <p:nvPr/>
        </p:nvSpPr>
        <p:spPr>
          <a:xfrm>
            <a:off x="4043500" y="2571750"/>
            <a:ext cx="2974500" cy="2245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The first decomposed matrix captures latent representations of the rows (users). The SVD operation will actually generate an </a:t>
            </a:r>
            <a:r>
              <a:rPr lang="en" sz="1200" i="1">
                <a:latin typeface="Proxima Nova Semibold"/>
                <a:ea typeface="Proxima Nova Semibold"/>
                <a:cs typeface="Proxima Nova Semibold"/>
                <a:sym typeface="Proxima Nova Semibold"/>
              </a:rPr>
              <a:t>m</a:t>
            </a:r>
            <a:r>
              <a:rPr lang="en" sz="1200">
                <a:latin typeface="Proxima Nova Semibold"/>
                <a:ea typeface="Proxima Nova Semibold"/>
                <a:cs typeface="Proxima Nova Semibold"/>
                <a:sym typeface="Proxima Nova Semibold"/>
              </a:rPr>
              <a:t>x</a:t>
            </a:r>
            <a:r>
              <a:rPr lang="en" sz="1200" i="1">
                <a:latin typeface="Proxima Nova Semibold"/>
                <a:ea typeface="Proxima Nova Semibold"/>
                <a:cs typeface="Proxima Nova Semibold"/>
                <a:sym typeface="Proxima Nova Semibold"/>
              </a:rPr>
              <a:t>m</a:t>
            </a:r>
            <a:r>
              <a:rPr lang="en" sz="1200">
                <a:latin typeface="Proxima Nova Semibold"/>
                <a:ea typeface="Proxima Nova Semibold"/>
                <a:cs typeface="Proxima Nova Semibold"/>
                <a:sym typeface="Proxima Nova Semibold"/>
              </a:rPr>
              <a:t> matrix, but we will crop the matrix to keep the first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 columns (we are losing information now). Each of the </a:t>
            </a:r>
            <a:r>
              <a:rPr lang="en" sz="1200" i="1">
                <a:latin typeface="Proxima Nova Semibold"/>
                <a:ea typeface="Proxima Nova Semibold"/>
                <a:cs typeface="Proxima Nova Semibold"/>
                <a:sym typeface="Proxima Nova Semibold"/>
              </a:rPr>
              <a:t>m</a:t>
            </a:r>
            <a:r>
              <a:rPr lang="en" sz="1200">
                <a:latin typeface="Proxima Nova Semibold"/>
                <a:ea typeface="Proxima Nova Semibold"/>
                <a:cs typeface="Proxima Nova Semibold"/>
                <a:sym typeface="Proxima Nova Semibold"/>
              </a:rPr>
              <a:t> users will then be represented with a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 dimensional feature vector in this truncated matrix</a:t>
            </a:r>
            <a:endParaRPr sz="1200">
              <a:latin typeface="Proxima Nova Semibold"/>
              <a:ea typeface="Proxima Nova Semibold"/>
              <a:cs typeface="Proxima Nova Semibold"/>
              <a:sym typeface="Proxima Nova Semibold"/>
            </a:endParaRPr>
          </a:p>
        </p:txBody>
      </p:sp>
      <p:pic>
        <p:nvPicPr>
          <p:cNvPr id="546" name="Google Shape;546;p67"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7916519" flipH="1">
            <a:off x="3113023" y="3339598"/>
            <a:ext cx="432291" cy="10778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pic>
        <p:nvPicPr>
          <p:cNvPr id="552" name="Google Shape;552;p6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8175" y="159125"/>
            <a:ext cx="8167658" cy="4504107"/>
          </a:xfrm>
          <a:prstGeom prst="rect">
            <a:avLst/>
          </a:prstGeom>
          <a:noFill/>
          <a:ln>
            <a:noFill/>
          </a:ln>
        </p:spPr>
      </p:pic>
      <p:sp>
        <p:nvSpPr>
          <p:cNvPr id="553" name="Google Shape;553;p68"/>
          <p:cNvSpPr txBox="1"/>
          <p:nvPr/>
        </p:nvSpPr>
        <p:spPr>
          <a:xfrm>
            <a:off x="153275" y="4817250"/>
            <a:ext cx="8003100" cy="2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Proxima Nova"/>
                <a:ea typeface="Proxima Nova"/>
                <a:cs typeface="Proxima Nova"/>
                <a:sym typeface="Proxima Nova"/>
              </a:rPr>
              <a:t>Stolen from https://medium.com/@corymaklin/model-based-collaborative-filtering-svd-19859c764cee</a:t>
            </a:r>
            <a:endParaRPr sz="900">
              <a:solidFill>
                <a:schemeClr val="dk1"/>
              </a:solidFill>
              <a:latin typeface="Proxima Nova"/>
              <a:ea typeface="Proxima Nova"/>
              <a:cs typeface="Proxima Nova"/>
              <a:sym typeface="Proxima Nova"/>
            </a:endParaRPr>
          </a:p>
        </p:txBody>
      </p:sp>
      <p:sp>
        <p:nvSpPr>
          <p:cNvPr id="554" name="Google Shape;554;p68"/>
          <p:cNvSpPr/>
          <p:nvPr/>
        </p:nvSpPr>
        <p:spPr>
          <a:xfrm>
            <a:off x="4018025" y="1872150"/>
            <a:ext cx="1620300" cy="270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5" name="Google Shape;555;p68"/>
          <p:cNvSpPr/>
          <p:nvPr/>
        </p:nvSpPr>
        <p:spPr>
          <a:xfrm>
            <a:off x="4773450" y="1137725"/>
            <a:ext cx="416100" cy="2704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6" name="Google Shape;556;p68"/>
          <p:cNvSpPr/>
          <p:nvPr/>
        </p:nvSpPr>
        <p:spPr>
          <a:xfrm>
            <a:off x="3273525" y="2496200"/>
            <a:ext cx="3148200" cy="1784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7" name="Google Shape;557;p68"/>
          <p:cNvSpPr txBox="1"/>
          <p:nvPr/>
        </p:nvSpPr>
        <p:spPr>
          <a:xfrm>
            <a:off x="3623875" y="2496200"/>
            <a:ext cx="2715300" cy="2244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The last decomposed matrix captures latent representations of the columns (items). Once again, the SVD operation will create an </a:t>
            </a:r>
            <a:r>
              <a:rPr lang="en" sz="1200" i="1">
                <a:latin typeface="Proxima Nova Semibold"/>
                <a:ea typeface="Proxima Nova Semibold"/>
                <a:cs typeface="Proxima Nova Semibold"/>
                <a:sym typeface="Proxima Nova Semibold"/>
              </a:rPr>
              <a:t>n</a:t>
            </a:r>
            <a:r>
              <a:rPr lang="en" sz="1200">
                <a:latin typeface="Proxima Nova Semibold"/>
                <a:ea typeface="Proxima Nova Semibold"/>
                <a:cs typeface="Proxima Nova Semibold"/>
                <a:sym typeface="Proxima Nova Semibold"/>
              </a:rPr>
              <a:t>x</a:t>
            </a:r>
            <a:r>
              <a:rPr lang="en" sz="1200" i="1">
                <a:latin typeface="Proxima Nova Semibold"/>
                <a:ea typeface="Proxima Nova Semibold"/>
                <a:cs typeface="Proxima Nova Semibold"/>
                <a:sym typeface="Proxima Nova Semibold"/>
              </a:rPr>
              <a:t>n</a:t>
            </a:r>
            <a:r>
              <a:rPr lang="en" sz="1200">
                <a:latin typeface="Proxima Nova Semibold"/>
                <a:ea typeface="Proxima Nova Semibold"/>
                <a:cs typeface="Proxima Nova Semibold"/>
                <a:sym typeface="Proxima Nova Semibold"/>
              </a:rPr>
              <a:t> matrix, but we will crop the matrix to keep the first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 rows. Each of the </a:t>
            </a:r>
            <a:r>
              <a:rPr lang="en" sz="1200" i="1">
                <a:latin typeface="Proxima Nova Semibold"/>
                <a:ea typeface="Proxima Nova Semibold"/>
                <a:cs typeface="Proxima Nova Semibold"/>
                <a:sym typeface="Proxima Nova Semibold"/>
              </a:rPr>
              <a:t>n</a:t>
            </a:r>
            <a:r>
              <a:rPr lang="en" sz="1200">
                <a:latin typeface="Proxima Nova Semibold"/>
                <a:ea typeface="Proxima Nova Semibold"/>
                <a:cs typeface="Proxima Nova Semibold"/>
                <a:sym typeface="Proxima Nova Semibold"/>
              </a:rPr>
              <a:t> items will then be represented with a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 dimensional feature vector (along the columns) in this matrix</a:t>
            </a:r>
            <a:endParaRPr sz="1200">
              <a:latin typeface="Proxima Nova Semibold"/>
              <a:ea typeface="Proxima Nova Semibold"/>
              <a:cs typeface="Proxima Nova Semibold"/>
              <a:sym typeface="Proxima Nova Semibold"/>
            </a:endParaRPr>
          </a:p>
        </p:txBody>
      </p:sp>
      <p:pic>
        <p:nvPicPr>
          <p:cNvPr id="558" name="Google Shape;558;p68"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7916519">
            <a:off x="6802598" y="3179023"/>
            <a:ext cx="432291" cy="107780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pic>
        <p:nvPicPr>
          <p:cNvPr id="564" name="Google Shape;564;p6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8175" y="159125"/>
            <a:ext cx="8167658" cy="4504107"/>
          </a:xfrm>
          <a:prstGeom prst="rect">
            <a:avLst/>
          </a:prstGeom>
          <a:noFill/>
          <a:ln>
            <a:noFill/>
          </a:ln>
        </p:spPr>
      </p:pic>
      <p:sp>
        <p:nvSpPr>
          <p:cNvPr id="565" name="Google Shape;565;p69"/>
          <p:cNvSpPr txBox="1"/>
          <p:nvPr/>
        </p:nvSpPr>
        <p:spPr>
          <a:xfrm>
            <a:off x="153275" y="4817250"/>
            <a:ext cx="8003100" cy="2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Proxima Nova"/>
                <a:ea typeface="Proxima Nova"/>
                <a:cs typeface="Proxima Nova"/>
                <a:sym typeface="Proxima Nova"/>
              </a:rPr>
              <a:t>Stolen from https://medium.com/@corymaklin/model-based-collaborative-filtering-svd-19859c764cee</a:t>
            </a:r>
            <a:endParaRPr sz="900">
              <a:solidFill>
                <a:schemeClr val="dk1"/>
              </a:solidFill>
              <a:latin typeface="Proxima Nova"/>
              <a:ea typeface="Proxima Nova"/>
              <a:cs typeface="Proxima Nova"/>
              <a:sym typeface="Proxima Nova"/>
            </a:endParaRPr>
          </a:p>
        </p:txBody>
      </p:sp>
      <p:sp>
        <p:nvSpPr>
          <p:cNvPr id="566" name="Google Shape;566;p69"/>
          <p:cNvSpPr txBox="1"/>
          <p:nvPr/>
        </p:nvSpPr>
        <p:spPr>
          <a:xfrm>
            <a:off x="153275" y="3459650"/>
            <a:ext cx="3021600" cy="1356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The absolute values in the diagonal matrix Sigma represent how important the associated dimensions are in terms of expressing the original ratings matrix.</a:t>
            </a:r>
            <a:endParaRPr sz="1200">
              <a:latin typeface="Proxima Nova Semibold"/>
              <a:ea typeface="Proxima Nova Semibold"/>
              <a:cs typeface="Proxima Nova Semibold"/>
              <a:sym typeface="Proxima Nova Semibold"/>
            </a:endParaRPr>
          </a:p>
        </p:txBody>
      </p:sp>
      <p:pic>
        <p:nvPicPr>
          <p:cNvPr id="567" name="Google Shape;567;p69"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6699936">
            <a:off x="3775224" y="3593973"/>
            <a:ext cx="432291" cy="107780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pic>
        <p:nvPicPr>
          <p:cNvPr id="573" name="Google Shape;573;p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88175" y="159125"/>
            <a:ext cx="8167658" cy="4504107"/>
          </a:xfrm>
          <a:prstGeom prst="rect">
            <a:avLst/>
          </a:prstGeom>
          <a:noFill/>
          <a:ln>
            <a:noFill/>
          </a:ln>
        </p:spPr>
      </p:pic>
      <p:sp>
        <p:nvSpPr>
          <p:cNvPr id="574" name="Google Shape;574;p70"/>
          <p:cNvSpPr txBox="1"/>
          <p:nvPr/>
        </p:nvSpPr>
        <p:spPr>
          <a:xfrm>
            <a:off x="153275" y="4817250"/>
            <a:ext cx="8003100" cy="2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Proxima Nova"/>
                <a:ea typeface="Proxima Nova"/>
                <a:cs typeface="Proxima Nova"/>
                <a:sym typeface="Proxima Nova"/>
              </a:rPr>
              <a:t>Stolen from https://medium.com/@corymaklin/model-based-collaborative-filtering-svd-19859c764cee</a:t>
            </a:r>
            <a:endParaRPr sz="900">
              <a:solidFill>
                <a:schemeClr val="dk1"/>
              </a:solidFill>
              <a:latin typeface="Proxima Nova"/>
              <a:ea typeface="Proxima Nova"/>
              <a:cs typeface="Proxima Nova"/>
              <a:sym typeface="Proxima Nova"/>
            </a:endParaRPr>
          </a:p>
        </p:txBody>
      </p:sp>
      <p:sp>
        <p:nvSpPr>
          <p:cNvPr id="575" name="Google Shape;575;p70"/>
          <p:cNvSpPr txBox="1"/>
          <p:nvPr/>
        </p:nvSpPr>
        <p:spPr>
          <a:xfrm>
            <a:off x="6076075" y="3372025"/>
            <a:ext cx="2857500" cy="16848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If we sort those values in descending order and exclude all but the top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 (user defined) features, we can obtain the best approximation of the user-item matrix by multiplying the truncated matrices back together.</a:t>
            </a:r>
            <a:endParaRPr sz="1200">
              <a:latin typeface="Proxima Nova Semibold"/>
              <a:ea typeface="Proxima Nova Semibold"/>
              <a:cs typeface="Proxima Nova Semibold"/>
              <a:sym typeface="Proxima Nova Semibold"/>
            </a:endParaRPr>
          </a:p>
        </p:txBody>
      </p:sp>
      <p:pic>
        <p:nvPicPr>
          <p:cNvPr id="576" name="Google Shape;576;p70" descr="Doodles_Arrow_Yellow.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6104347" flipH="1">
            <a:off x="5288324" y="3496073"/>
            <a:ext cx="432291" cy="107780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7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95950" y="1873600"/>
            <a:ext cx="3181200" cy="1396300"/>
          </a:xfrm>
          <a:prstGeom prst="rect">
            <a:avLst/>
          </a:prstGeom>
          <a:noFill/>
          <a:ln>
            <a:noFill/>
          </a:ln>
        </p:spPr>
      </p:pic>
      <p:pic>
        <p:nvPicPr>
          <p:cNvPr id="582" name="Google Shape;582;p7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3375" y="1354000"/>
            <a:ext cx="4676775" cy="3245949"/>
          </a:xfrm>
          <a:prstGeom prst="rect">
            <a:avLst/>
          </a:prstGeom>
          <a:noFill/>
          <a:ln>
            <a:noFill/>
          </a:ln>
        </p:spPr>
      </p:pic>
      <p:sp>
        <p:nvSpPr>
          <p:cNvPr id="583" name="Google Shape;583;p71"/>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 using SVD</a:t>
            </a:r>
            <a:endParaRPr sz="2800">
              <a:solidFill>
                <a:srgbClr val="000000"/>
              </a:solidFill>
            </a:endParaRPr>
          </a:p>
        </p:txBody>
      </p:sp>
      <p:sp>
        <p:nvSpPr>
          <p:cNvPr id="584" name="Google Shape;58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p:nvPr/>
        </p:nvSpPr>
        <p:spPr>
          <a:xfrm>
            <a:off x="3011900" y="1124950"/>
            <a:ext cx="5655000" cy="3356700"/>
          </a:xfrm>
          <a:prstGeom prst="roundRect">
            <a:avLst>
              <a:gd name="adj" fmla="val 16667"/>
            </a:avLst>
          </a:prstGeom>
          <a:solidFill>
            <a:srgbClr val="EFEFEF">
              <a:alpha val="32910"/>
            </a:srgbClr>
          </a:solid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 name="Google Shape;11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112" name="Google Shape;112;p18"/>
          <p:cNvSpPr txBox="1"/>
          <p:nvPr/>
        </p:nvSpPr>
        <p:spPr>
          <a:xfrm>
            <a:off x="6244375" y="2472600"/>
            <a:ext cx="2616900" cy="8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18"/>
          <p:cNvSpPr txBox="1"/>
          <p:nvPr/>
        </p:nvSpPr>
        <p:spPr>
          <a:xfrm>
            <a:off x="6360150" y="2472600"/>
            <a:ext cx="2163000" cy="655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I join Google</a:t>
            </a:r>
            <a:endParaRPr sz="1200">
              <a:solidFill>
                <a:srgbClr val="000000"/>
              </a:solidFill>
              <a:latin typeface="Proxima Nova Extrabold"/>
              <a:ea typeface="Proxima Nova Extrabold"/>
              <a:cs typeface="Proxima Nova Extrabold"/>
              <a:sym typeface="Proxima Nova Extrabold"/>
            </a:endParaRPr>
          </a:p>
        </p:txBody>
      </p:sp>
      <p:sp>
        <p:nvSpPr>
          <p:cNvPr id="114" name="Google Shape;114;p18"/>
          <p:cNvSpPr txBox="1"/>
          <p:nvPr/>
        </p:nvSpPr>
        <p:spPr>
          <a:xfrm>
            <a:off x="3296650" y="2472600"/>
            <a:ext cx="1877700" cy="655500"/>
          </a:xfrm>
          <a:prstGeom prst="rect">
            <a:avLst/>
          </a:prstGeom>
          <a:solidFill>
            <a:srgbClr val="00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My ‘weak tie’ friend works at Google</a:t>
            </a:r>
            <a:endParaRPr sz="1200">
              <a:solidFill>
                <a:srgbClr val="000000"/>
              </a:solidFill>
              <a:latin typeface="Proxima Nova Extrabold"/>
              <a:ea typeface="Proxima Nova Extrabold"/>
              <a:cs typeface="Proxima Nova Extrabold"/>
              <a:sym typeface="Proxima Nova Extrabold"/>
            </a:endParaRPr>
          </a:p>
        </p:txBody>
      </p:sp>
      <p:cxnSp>
        <p:nvCxnSpPr>
          <p:cNvPr id="115" name="Google Shape;115;p18"/>
          <p:cNvCxnSpPr/>
          <p:nvPr/>
        </p:nvCxnSpPr>
        <p:spPr>
          <a:xfrm>
            <a:off x="5295050" y="2800350"/>
            <a:ext cx="944400" cy="0"/>
          </a:xfrm>
          <a:prstGeom prst="straightConnector1">
            <a:avLst/>
          </a:prstGeom>
          <a:noFill/>
          <a:ln w="38100" cap="flat" cmpd="sng">
            <a:solidFill>
              <a:srgbClr val="980000"/>
            </a:solidFill>
            <a:prstDash val="solid"/>
            <a:round/>
            <a:headEnd type="none" w="med" len="med"/>
            <a:tailEnd type="triangle" w="med" len="med"/>
          </a:ln>
        </p:spPr>
      </p:cxnSp>
      <p:sp>
        <p:nvSpPr>
          <p:cNvPr id="116" name="Google Shape;116;p18"/>
          <p:cNvSpPr txBox="1"/>
          <p:nvPr/>
        </p:nvSpPr>
        <p:spPr>
          <a:xfrm>
            <a:off x="3296650" y="1329600"/>
            <a:ext cx="1877700" cy="6555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Job market situation changes</a:t>
            </a:r>
            <a:endParaRPr sz="1200">
              <a:solidFill>
                <a:srgbClr val="000000"/>
              </a:solidFill>
              <a:latin typeface="Proxima Nova Extrabold"/>
              <a:ea typeface="Proxima Nova Extrabold"/>
              <a:cs typeface="Proxima Nova Extrabold"/>
              <a:sym typeface="Proxima Nova Extrabold"/>
            </a:endParaRPr>
          </a:p>
        </p:txBody>
      </p:sp>
      <p:sp>
        <p:nvSpPr>
          <p:cNvPr id="117" name="Google Shape;117;p18"/>
          <p:cNvSpPr txBox="1"/>
          <p:nvPr/>
        </p:nvSpPr>
        <p:spPr>
          <a:xfrm>
            <a:off x="3296650" y="3615600"/>
            <a:ext cx="1877700" cy="6555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LinkedIn kept recommending me Google opportunities</a:t>
            </a:r>
            <a:endParaRPr sz="1200">
              <a:solidFill>
                <a:srgbClr val="000000"/>
              </a:solidFill>
              <a:latin typeface="Proxima Nova Extrabold"/>
              <a:ea typeface="Proxima Nova Extrabold"/>
              <a:cs typeface="Proxima Nova Extrabold"/>
              <a:sym typeface="Proxima Nova Extrabold"/>
            </a:endParaRPr>
          </a:p>
        </p:txBody>
      </p:sp>
      <p:cxnSp>
        <p:nvCxnSpPr>
          <p:cNvPr id="118" name="Google Shape;118;p18"/>
          <p:cNvCxnSpPr/>
          <p:nvPr/>
        </p:nvCxnSpPr>
        <p:spPr>
          <a:xfrm>
            <a:off x="5303925" y="1909125"/>
            <a:ext cx="935400" cy="815100"/>
          </a:xfrm>
          <a:prstGeom prst="straightConnector1">
            <a:avLst/>
          </a:prstGeom>
          <a:noFill/>
          <a:ln w="38100" cap="flat" cmpd="sng">
            <a:solidFill>
              <a:srgbClr val="B7B7B7"/>
            </a:solidFill>
            <a:prstDash val="solid"/>
            <a:round/>
            <a:headEnd type="none" w="med" len="med"/>
            <a:tailEnd type="triangle" w="med" len="med"/>
          </a:ln>
        </p:spPr>
      </p:cxnSp>
      <p:cxnSp>
        <p:nvCxnSpPr>
          <p:cNvPr id="119" name="Google Shape;119;p18"/>
          <p:cNvCxnSpPr/>
          <p:nvPr/>
        </p:nvCxnSpPr>
        <p:spPr>
          <a:xfrm rot="10800000" flipH="1">
            <a:off x="5309925" y="2876475"/>
            <a:ext cx="929400" cy="839400"/>
          </a:xfrm>
          <a:prstGeom prst="straightConnector1">
            <a:avLst/>
          </a:prstGeom>
          <a:noFill/>
          <a:ln w="38100" cap="flat" cmpd="sng">
            <a:solidFill>
              <a:srgbClr val="B7B7B7"/>
            </a:solidFill>
            <a:prstDash val="solid"/>
            <a:round/>
            <a:headEnd type="none" w="med" len="med"/>
            <a:tailEnd type="triangle" w="med" len="med"/>
          </a:ln>
        </p:spPr>
      </p:cxnSp>
      <p:sp>
        <p:nvSpPr>
          <p:cNvPr id="120" name="Google Shape;120;p18"/>
          <p:cNvSpPr txBox="1"/>
          <p:nvPr/>
        </p:nvSpPr>
        <p:spPr>
          <a:xfrm>
            <a:off x="346375" y="2472600"/>
            <a:ext cx="1921500" cy="655500"/>
          </a:xfrm>
          <a:prstGeom prst="rect">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Proxima Nova Semibold"/>
                <a:ea typeface="Proxima Nova Semibold"/>
                <a:cs typeface="Proxima Nova Semibold"/>
                <a:sym typeface="Proxima Nova Semibold"/>
              </a:rPr>
              <a:t>Peer recommendation engine updates</a:t>
            </a:r>
            <a:endParaRPr sz="1200">
              <a:solidFill>
                <a:schemeClr val="dk1"/>
              </a:solidFill>
              <a:latin typeface="Proxima Nova Semibold"/>
              <a:ea typeface="Proxima Nova Semibold"/>
              <a:cs typeface="Proxima Nova Semibold"/>
              <a:sym typeface="Proxima Nova Semibold"/>
            </a:endParaRPr>
          </a:p>
        </p:txBody>
      </p:sp>
      <p:cxnSp>
        <p:nvCxnSpPr>
          <p:cNvPr id="121" name="Google Shape;121;p18"/>
          <p:cNvCxnSpPr/>
          <p:nvPr/>
        </p:nvCxnSpPr>
        <p:spPr>
          <a:xfrm>
            <a:off x="2334125" y="2794350"/>
            <a:ext cx="842100" cy="12000"/>
          </a:xfrm>
          <a:prstGeom prst="straightConnector1">
            <a:avLst/>
          </a:prstGeom>
          <a:noFill/>
          <a:ln w="38100" cap="flat" cmpd="sng">
            <a:solidFill>
              <a:srgbClr val="980000"/>
            </a:solidFill>
            <a:prstDash val="solid"/>
            <a:round/>
            <a:headEnd type="none" w="med" len="med"/>
            <a:tailEnd type="triangle" w="med" len="med"/>
          </a:ln>
        </p:spPr>
      </p:cxnSp>
      <p:sp>
        <p:nvSpPr>
          <p:cNvPr id="122" name="Google Shape;122;p18"/>
          <p:cNvSpPr txBox="1"/>
          <p:nvPr/>
        </p:nvSpPr>
        <p:spPr>
          <a:xfrm>
            <a:off x="428625" y="427025"/>
            <a:ext cx="8691300" cy="4935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2600">
                <a:latin typeface="Proxima Nova Extrabold"/>
                <a:ea typeface="Proxima Nova Extrabold"/>
                <a:cs typeface="Proxima Nova Extrabold"/>
                <a:sym typeface="Proxima Nova Extrabold"/>
              </a:rPr>
              <a:t>Use Recommendation Engine Updates as an Instrument</a:t>
            </a:r>
            <a:endParaRPr sz="2600">
              <a:latin typeface="Proxima Nova Extrabold"/>
              <a:ea typeface="Proxima Nova Extrabold"/>
              <a:cs typeface="Proxima Nova Extrabold"/>
              <a:sym typeface="Proxima Nova Extrabold"/>
            </a:endParaRPr>
          </a:p>
        </p:txBody>
      </p:sp>
      <p:sp>
        <p:nvSpPr>
          <p:cNvPr id="123" name="Google Shape;123;p18"/>
          <p:cNvSpPr txBox="1"/>
          <p:nvPr/>
        </p:nvSpPr>
        <p:spPr>
          <a:xfrm>
            <a:off x="264700" y="4830675"/>
            <a:ext cx="6882000" cy="12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Rajkumar, Karthik, et al. "A causal test of the strength of weak ties." </a:t>
            </a:r>
            <a:r>
              <a:rPr lang="en" sz="900" i="1">
                <a:latin typeface="Proxima Nova"/>
                <a:ea typeface="Proxima Nova"/>
                <a:cs typeface="Proxima Nova"/>
                <a:sym typeface="Proxima Nova"/>
              </a:rPr>
              <a:t>Science</a:t>
            </a:r>
            <a:r>
              <a:rPr lang="en" sz="900">
                <a:latin typeface="Proxima Nova"/>
                <a:ea typeface="Proxima Nova"/>
                <a:cs typeface="Proxima Nova"/>
                <a:sym typeface="Proxima Nova"/>
              </a:rPr>
              <a:t> 377.6612 (2022): 1304-1310.</a:t>
            </a:r>
            <a:endParaRPr sz="900">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7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95950" y="1873600"/>
            <a:ext cx="3181200" cy="1396300"/>
          </a:xfrm>
          <a:prstGeom prst="rect">
            <a:avLst/>
          </a:prstGeom>
          <a:noFill/>
          <a:ln>
            <a:noFill/>
          </a:ln>
        </p:spPr>
      </p:pic>
      <p:pic>
        <p:nvPicPr>
          <p:cNvPr id="590" name="Google Shape;590;p7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3375" y="1354000"/>
            <a:ext cx="4676775" cy="3245949"/>
          </a:xfrm>
          <a:prstGeom prst="rect">
            <a:avLst/>
          </a:prstGeom>
          <a:noFill/>
          <a:ln>
            <a:noFill/>
          </a:ln>
        </p:spPr>
      </p:pic>
      <p:sp>
        <p:nvSpPr>
          <p:cNvPr id="591" name="Google Shape;591;p72"/>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 using SVD</a:t>
            </a:r>
            <a:endParaRPr sz="2800">
              <a:solidFill>
                <a:srgbClr val="000000"/>
              </a:solidFill>
            </a:endParaRPr>
          </a:p>
        </p:txBody>
      </p:sp>
      <p:sp>
        <p:nvSpPr>
          <p:cNvPr id="592" name="Google Shape;592;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593" name="Google Shape;593;p72"/>
          <p:cNvSpPr txBox="1"/>
          <p:nvPr/>
        </p:nvSpPr>
        <p:spPr>
          <a:xfrm>
            <a:off x="4572000" y="3558175"/>
            <a:ext cx="3181200" cy="11610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Original decomposed matrix before truncation. Each of the 4 users has their feature representation along the rows of </a:t>
            </a:r>
            <a:r>
              <a:rPr lang="en" sz="1200" i="1">
                <a:latin typeface="Proxima Nova Semibold"/>
                <a:ea typeface="Proxima Nova Semibold"/>
                <a:cs typeface="Proxima Nova Semibold"/>
                <a:sym typeface="Proxima Nova Semibold"/>
              </a:rPr>
              <a:t>U</a:t>
            </a:r>
            <a:endParaRPr sz="1200" i="1">
              <a:latin typeface="Proxima Nova Semibold"/>
              <a:ea typeface="Proxima Nova Semibold"/>
              <a:cs typeface="Proxima Nova Semibold"/>
              <a:sym typeface="Proxima Nova Semibold"/>
            </a:endParaRPr>
          </a:p>
        </p:txBody>
      </p:sp>
      <p:pic>
        <p:nvPicPr>
          <p:cNvPr id="594" name="Google Shape;594;p72"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9553600">
            <a:off x="5095598" y="2164223"/>
            <a:ext cx="432291" cy="107780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7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95950" y="1873600"/>
            <a:ext cx="3181200" cy="1396300"/>
          </a:xfrm>
          <a:prstGeom prst="rect">
            <a:avLst/>
          </a:prstGeom>
          <a:noFill/>
          <a:ln>
            <a:noFill/>
          </a:ln>
        </p:spPr>
      </p:pic>
      <p:pic>
        <p:nvPicPr>
          <p:cNvPr id="600" name="Google Shape;600;p7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3375" y="1354000"/>
            <a:ext cx="4676775" cy="3245949"/>
          </a:xfrm>
          <a:prstGeom prst="rect">
            <a:avLst/>
          </a:prstGeom>
          <a:noFill/>
          <a:ln>
            <a:noFill/>
          </a:ln>
        </p:spPr>
      </p:pic>
      <p:sp>
        <p:nvSpPr>
          <p:cNvPr id="601" name="Google Shape;601;p73"/>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 using SVD</a:t>
            </a:r>
            <a:endParaRPr sz="2800">
              <a:solidFill>
                <a:srgbClr val="000000"/>
              </a:solidFill>
            </a:endParaRPr>
          </a:p>
        </p:txBody>
      </p:sp>
      <p:sp>
        <p:nvSpPr>
          <p:cNvPr id="602" name="Google Shape;602;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603" name="Google Shape;603;p73"/>
          <p:cNvSpPr txBox="1"/>
          <p:nvPr/>
        </p:nvSpPr>
        <p:spPr>
          <a:xfrm>
            <a:off x="4918500" y="3558175"/>
            <a:ext cx="3402300" cy="11052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Similarly, each of the 3 movies has their untruncated feature representation along the columns of </a:t>
            </a:r>
            <a:r>
              <a:rPr lang="en" sz="1200" i="1">
                <a:latin typeface="Proxima Nova Semibold"/>
                <a:ea typeface="Proxima Nova Semibold"/>
                <a:cs typeface="Proxima Nova Semibold"/>
                <a:sym typeface="Proxima Nova Semibold"/>
              </a:rPr>
              <a:t>V</a:t>
            </a:r>
            <a:r>
              <a:rPr lang="en" sz="1200" i="1" baseline="30000">
                <a:latin typeface="Proxima Nova Semibold"/>
                <a:ea typeface="Proxima Nova Semibold"/>
                <a:cs typeface="Proxima Nova Semibold"/>
                <a:sym typeface="Proxima Nova Semibold"/>
              </a:rPr>
              <a:t>T</a:t>
            </a:r>
            <a:endParaRPr sz="1200" i="1" baseline="30000">
              <a:latin typeface="Proxima Nova Semibold"/>
              <a:ea typeface="Proxima Nova Semibold"/>
              <a:cs typeface="Proxima Nova Semibold"/>
              <a:sym typeface="Proxima Nova Semibold"/>
            </a:endParaRPr>
          </a:p>
        </p:txBody>
      </p:sp>
      <p:pic>
        <p:nvPicPr>
          <p:cNvPr id="604" name="Google Shape;604;p73"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5833143" flipH="1">
            <a:off x="4044598" y="4235773"/>
            <a:ext cx="432291" cy="107780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7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95950" y="1873600"/>
            <a:ext cx="3181200" cy="1396300"/>
          </a:xfrm>
          <a:prstGeom prst="rect">
            <a:avLst/>
          </a:prstGeom>
          <a:noFill/>
          <a:ln>
            <a:noFill/>
          </a:ln>
        </p:spPr>
      </p:pic>
      <p:pic>
        <p:nvPicPr>
          <p:cNvPr id="610" name="Google Shape;610;p7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3375" y="1354000"/>
            <a:ext cx="4676775" cy="3245949"/>
          </a:xfrm>
          <a:prstGeom prst="rect">
            <a:avLst/>
          </a:prstGeom>
          <a:noFill/>
          <a:ln>
            <a:noFill/>
          </a:ln>
        </p:spPr>
      </p:pic>
      <p:sp>
        <p:nvSpPr>
          <p:cNvPr id="611" name="Google Shape;611;p74"/>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 using SVD</a:t>
            </a:r>
            <a:endParaRPr sz="2800">
              <a:solidFill>
                <a:srgbClr val="000000"/>
              </a:solidFill>
            </a:endParaRPr>
          </a:p>
        </p:txBody>
      </p:sp>
      <p:sp>
        <p:nvSpPr>
          <p:cNvPr id="612" name="Google Shape;61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
        <p:nvSpPr>
          <p:cNvPr id="613" name="Google Shape;613;p74"/>
          <p:cNvSpPr txBox="1"/>
          <p:nvPr/>
        </p:nvSpPr>
        <p:spPr>
          <a:xfrm>
            <a:off x="4217800" y="3816650"/>
            <a:ext cx="4409400" cy="11052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Notice how the diagonal values are sorted in a descending order. The absolutes values here denote the importance of each feature dimension. We would like to keep only the most important dimensions</a:t>
            </a:r>
            <a:endParaRPr sz="1200" i="1" baseline="30000">
              <a:latin typeface="Proxima Nova Semibold"/>
              <a:ea typeface="Proxima Nova Semibold"/>
              <a:cs typeface="Proxima Nova Semibold"/>
              <a:sym typeface="Proxima Nova Semibold"/>
            </a:endParaRPr>
          </a:p>
        </p:txBody>
      </p:sp>
      <p:pic>
        <p:nvPicPr>
          <p:cNvPr id="614" name="Google Shape;614;p74"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7284043">
            <a:off x="3783248" y="2812473"/>
            <a:ext cx="432291" cy="1077805"/>
          </a:xfrm>
          <a:prstGeom prst="rect">
            <a:avLst/>
          </a:prstGeom>
          <a:noFill/>
          <a:ln>
            <a:noFill/>
          </a:ln>
        </p:spPr>
      </p:pic>
      <p:sp>
        <p:nvSpPr>
          <p:cNvPr id="615" name="Google Shape;615;p74"/>
          <p:cNvSpPr/>
          <p:nvPr/>
        </p:nvSpPr>
        <p:spPr>
          <a:xfrm>
            <a:off x="1146875" y="2571750"/>
            <a:ext cx="659700" cy="2595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6" name="Google Shape;616;p74"/>
          <p:cNvSpPr/>
          <p:nvPr/>
        </p:nvSpPr>
        <p:spPr>
          <a:xfrm>
            <a:off x="1978050" y="2831250"/>
            <a:ext cx="659700" cy="2595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7" name="Google Shape;617;p74"/>
          <p:cNvSpPr/>
          <p:nvPr/>
        </p:nvSpPr>
        <p:spPr>
          <a:xfrm>
            <a:off x="2767100" y="3090750"/>
            <a:ext cx="659700" cy="2595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7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95950" y="1873600"/>
            <a:ext cx="3181200" cy="1396300"/>
          </a:xfrm>
          <a:prstGeom prst="rect">
            <a:avLst/>
          </a:prstGeom>
          <a:noFill/>
          <a:ln>
            <a:noFill/>
          </a:ln>
        </p:spPr>
      </p:pic>
      <p:pic>
        <p:nvPicPr>
          <p:cNvPr id="623" name="Google Shape;623;p7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3375" y="1354000"/>
            <a:ext cx="4676775" cy="3245949"/>
          </a:xfrm>
          <a:prstGeom prst="rect">
            <a:avLst/>
          </a:prstGeom>
          <a:noFill/>
          <a:ln>
            <a:noFill/>
          </a:ln>
        </p:spPr>
      </p:pic>
      <p:sp>
        <p:nvSpPr>
          <p:cNvPr id="624" name="Google Shape;624;p75"/>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 using SVD</a:t>
            </a:r>
            <a:endParaRPr sz="2800">
              <a:solidFill>
                <a:srgbClr val="000000"/>
              </a:solidFill>
            </a:endParaRPr>
          </a:p>
        </p:txBody>
      </p:sp>
      <p:sp>
        <p:nvSpPr>
          <p:cNvPr id="625" name="Google Shape;625;p75"/>
          <p:cNvSpPr/>
          <p:nvPr/>
        </p:nvSpPr>
        <p:spPr>
          <a:xfrm>
            <a:off x="1162050" y="1352550"/>
            <a:ext cx="1800300" cy="10764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6" name="Google Shape;626;p75"/>
          <p:cNvSpPr/>
          <p:nvPr/>
        </p:nvSpPr>
        <p:spPr>
          <a:xfrm>
            <a:off x="1162050" y="3752850"/>
            <a:ext cx="2771700" cy="5049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7" name="Google Shape;627;p75"/>
          <p:cNvSpPr/>
          <p:nvPr/>
        </p:nvSpPr>
        <p:spPr>
          <a:xfrm>
            <a:off x="1162050" y="2571750"/>
            <a:ext cx="1495500" cy="504900"/>
          </a:xfrm>
          <a:prstGeom prst="rect">
            <a:avLst/>
          </a:prstGeom>
          <a:solidFill>
            <a:srgbClr val="FFFC00">
              <a:alpha val="411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8" name="Google Shape;628;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
        <p:nvSpPr>
          <p:cNvPr id="629" name="Google Shape;629;p75"/>
          <p:cNvSpPr txBox="1"/>
          <p:nvPr/>
        </p:nvSpPr>
        <p:spPr>
          <a:xfrm>
            <a:off x="4467750" y="3558025"/>
            <a:ext cx="4409400" cy="11052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Let’s truncate the matrices so that we retain the best two dimensions, i.e., choose </a:t>
            </a:r>
            <a:r>
              <a:rPr lang="en" sz="1200" i="1">
                <a:latin typeface="Proxima Nova Semibold"/>
                <a:ea typeface="Proxima Nova Semibold"/>
                <a:cs typeface="Proxima Nova Semibold"/>
                <a:sym typeface="Proxima Nova Semibold"/>
              </a:rPr>
              <a:t>r=2. </a:t>
            </a:r>
            <a:r>
              <a:rPr lang="en" sz="1200">
                <a:latin typeface="Proxima Nova Semibold"/>
                <a:ea typeface="Proxima Nova Semibold"/>
                <a:cs typeface="Proxima Nova Semibold"/>
                <a:sym typeface="Proxima Nova Semibold"/>
              </a:rPr>
              <a:t>Here,</a:t>
            </a:r>
            <a:r>
              <a:rPr lang="en" sz="1200" i="1">
                <a:latin typeface="Proxima Nova Semibold"/>
                <a:ea typeface="Proxima Nova Semibold"/>
                <a:cs typeface="Proxima Nova Semibold"/>
                <a:sym typeface="Proxima Nova Semibold"/>
              </a:rPr>
              <a:t> r</a:t>
            </a:r>
            <a:r>
              <a:rPr lang="en" sz="1200">
                <a:latin typeface="Proxima Nova Semibold"/>
                <a:ea typeface="Proxima Nova Semibold"/>
                <a:cs typeface="Proxima Nova Semibold"/>
                <a:sym typeface="Proxima Nova Semibold"/>
              </a:rPr>
              <a:t> is the number of latent features we choose. If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 is too small, we will lose too much information. If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 is too high, we’ll be back to the original sparsity problem</a:t>
            </a:r>
            <a:endParaRPr sz="1200" baseline="30000">
              <a:latin typeface="Proxima Nova Semibold"/>
              <a:ea typeface="Proxima Nova Semibold"/>
              <a:cs typeface="Proxima Nova Semibold"/>
              <a:sym typeface="Proxima Nova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7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95950" y="1873600"/>
            <a:ext cx="3181200" cy="1396300"/>
          </a:xfrm>
          <a:prstGeom prst="rect">
            <a:avLst/>
          </a:prstGeom>
          <a:noFill/>
          <a:ln>
            <a:noFill/>
          </a:ln>
        </p:spPr>
      </p:pic>
      <p:sp>
        <p:nvSpPr>
          <p:cNvPr id="635" name="Google Shape;635;p76"/>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Collaborative Filtering using SVD</a:t>
            </a:r>
            <a:endParaRPr sz="2800">
              <a:solidFill>
                <a:srgbClr val="000000"/>
              </a:solidFill>
            </a:endParaRPr>
          </a:p>
        </p:txBody>
      </p:sp>
      <p:pic>
        <p:nvPicPr>
          <p:cNvPr id="636" name="Google Shape;636;p7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28650" y="1540525"/>
            <a:ext cx="3524250" cy="2425375"/>
          </a:xfrm>
          <a:prstGeom prst="rect">
            <a:avLst/>
          </a:prstGeom>
          <a:noFill/>
          <a:ln>
            <a:noFill/>
          </a:ln>
        </p:spPr>
      </p:pic>
      <p:sp>
        <p:nvSpPr>
          <p:cNvPr id="637" name="Google Shape;637;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
        <p:nvSpPr>
          <p:cNvPr id="638" name="Google Shape;638;p76"/>
          <p:cNvSpPr txBox="1"/>
          <p:nvPr/>
        </p:nvSpPr>
        <p:spPr>
          <a:xfrm>
            <a:off x="4467750" y="3558025"/>
            <a:ext cx="4409400" cy="11052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Truncated matrices. Multiplying them back together will give us a lower-rank approximation of the original user-item matrix. Running the collaborative filtering algorithm on this reduced matrix will make prediction-generation a lot easier.</a:t>
            </a:r>
            <a:endParaRPr sz="1200" baseline="30000">
              <a:latin typeface="Proxima Nova Semibold"/>
              <a:ea typeface="Proxima Nova Semibold"/>
              <a:cs typeface="Proxima Nova Semibold"/>
              <a:sym typeface="Proxima Nova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7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732800"/>
            <a:ext cx="5515525" cy="2305676"/>
          </a:xfrm>
          <a:prstGeom prst="rect">
            <a:avLst/>
          </a:prstGeom>
          <a:noFill/>
          <a:ln>
            <a:noFill/>
          </a:ln>
        </p:spPr>
      </p:pic>
      <p:pic>
        <p:nvPicPr>
          <p:cNvPr id="644" name="Google Shape;644;p7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857875" y="682975"/>
            <a:ext cx="3181200" cy="1396300"/>
          </a:xfrm>
          <a:prstGeom prst="rect">
            <a:avLst/>
          </a:prstGeom>
          <a:noFill/>
          <a:ln>
            <a:noFill/>
          </a:ln>
        </p:spPr>
      </p:pic>
      <p:pic>
        <p:nvPicPr>
          <p:cNvPr id="645" name="Google Shape;645;p7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42425" y="2197750"/>
            <a:ext cx="2882499" cy="1983724"/>
          </a:xfrm>
          <a:prstGeom prst="rect">
            <a:avLst/>
          </a:prstGeom>
          <a:noFill/>
          <a:ln>
            <a:noFill/>
          </a:ln>
        </p:spPr>
      </p:pic>
      <p:sp>
        <p:nvSpPr>
          <p:cNvPr id="646" name="Google Shape;646;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647" name="Google Shape;647;p77"/>
          <p:cNvSpPr txBox="1"/>
          <p:nvPr/>
        </p:nvSpPr>
        <p:spPr>
          <a:xfrm>
            <a:off x="705463" y="3678450"/>
            <a:ext cx="4409400" cy="11052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Notice how the first row in truncated </a:t>
            </a:r>
            <a:r>
              <a:rPr lang="en" sz="1200" i="1">
                <a:latin typeface="Proxima Nova Semibold"/>
                <a:ea typeface="Proxima Nova Semibold"/>
                <a:cs typeface="Proxima Nova Semibold"/>
                <a:sym typeface="Proxima Nova Semibold"/>
              </a:rPr>
              <a:t>U</a:t>
            </a:r>
            <a:r>
              <a:rPr lang="en" sz="1200">
                <a:latin typeface="Proxima Nova Semibold"/>
                <a:ea typeface="Proxima Nova Semibold"/>
                <a:cs typeface="Proxima Nova Semibold"/>
                <a:sym typeface="Proxima Nova Semibold"/>
              </a:rPr>
              <a:t> denotes John’s representation in the 2D space (since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=2). Just eyeballing this plot, we know that John is the most similar user to Jill! </a:t>
            </a:r>
            <a:endParaRPr sz="1200" baseline="30000">
              <a:latin typeface="Proxima Nova Semibold"/>
              <a:ea typeface="Proxima Nova Semibold"/>
              <a:cs typeface="Proxima Nova Semibold"/>
              <a:sym typeface="Proxima Nova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7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9075" y="57150"/>
            <a:ext cx="4838700" cy="4838700"/>
          </a:xfrm>
          <a:prstGeom prst="rect">
            <a:avLst/>
          </a:prstGeom>
          <a:noFill/>
          <a:ln>
            <a:noFill/>
          </a:ln>
        </p:spPr>
      </p:pic>
      <p:pic>
        <p:nvPicPr>
          <p:cNvPr id="653" name="Google Shape;653;p7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72125" y="921100"/>
            <a:ext cx="3019425" cy="1320100"/>
          </a:xfrm>
          <a:prstGeom prst="rect">
            <a:avLst/>
          </a:prstGeom>
          <a:noFill/>
          <a:ln>
            <a:noFill/>
          </a:ln>
        </p:spPr>
      </p:pic>
      <p:sp>
        <p:nvSpPr>
          <p:cNvPr id="654" name="Google Shape;654;p78"/>
          <p:cNvSpPr txBox="1"/>
          <p:nvPr/>
        </p:nvSpPr>
        <p:spPr>
          <a:xfrm>
            <a:off x="5572125" y="2533650"/>
            <a:ext cx="3133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a:latin typeface="Proxima Nova"/>
                <a:ea typeface="Proxima Nova"/>
                <a:cs typeface="Proxima Nova"/>
                <a:sym typeface="Proxima Nova"/>
              </a:rPr>
              <a:t>Using SVD, a 512 x 512 image (where the matrix entries represent pixel brightness) can be decomposed into superpositions of 512 single images of horizontal and vertical stripes</a:t>
            </a:r>
            <a:endParaRPr>
              <a:latin typeface="Proxima Nova"/>
              <a:ea typeface="Proxima Nova"/>
              <a:cs typeface="Proxima Nova"/>
              <a:sym typeface="Proxima Nova"/>
            </a:endParaRPr>
          </a:p>
        </p:txBody>
      </p:sp>
      <p:sp>
        <p:nvSpPr>
          <p:cNvPr id="655" name="Google Shape;655;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656" name="Google Shape;656;p78"/>
          <p:cNvSpPr txBox="1"/>
          <p:nvPr/>
        </p:nvSpPr>
        <p:spPr>
          <a:xfrm>
            <a:off x="5089350" y="4490125"/>
            <a:ext cx="33831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rPr>
              <a:t>Stolen from https://stats.stackexchange.com/questions/177102/what-is-the-intuition-behind-svd</a:t>
            </a:r>
            <a:endParaRPr sz="8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7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9075" y="57150"/>
            <a:ext cx="4838700" cy="4838700"/>
          </a:xfrm>
          <a:prstGeom prst="rect">
            <a:avLst/>
          </a:prstGeom>
          <a:noFill/>
          <a:ln>
            <a:noFill/>
          </a:ln>
        </p:spPr>
      </p:pic>
      <p:pic>
        <p:nvPicPr>
          <p:cNvPr id="662" name="Google Shape;662;p7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334125" y="538163"/>
            <a:ext cx="1539949" cy="1552575"/>
          </a:xfrm>
          <a:prstGeom prst="rect">
            <a:avLst/>
          </a:prstGeom>
          <a:noFill/>
          <a:ln>
            <a:noFill/>
          </a:ln>
        </p:spPr>
      </p:pic>
      <p:sp>
        <p:nvSpPr>
          <p:cNvPr id="663" name="Google Shape;66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664" name="Google Shape;664;p79"/>
          <p:cNvSpPr txBox="1"/>
          <p:nvPr/>
        </p:nvSpPr>
        <p:spPr>
          <a:xfrm>
            <a:off x="5126500" y="2726125"/>
            <a:ext cx="3752700" cy="2047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Rank-1 approximation of the original image </a:t>
            </a:r>
            <a:r>
              <a:rPr lang="en" sz="1200">
                <a:solidFill>
                  <a:schemeClr val="dk1"/>
                </a:solidFill>
                <a:latin typeface="Proxima Nova Semibold"/>
                <a:ea typeface="Proxima Nova Semibold"/>
                <a:cs typeface="Proxima Nova Semibold"/>
                <a:sym typeface="Proxima Nova Semibold"/>
              </a:rPr>
              <a:t>(i.e., decomposed, truncated using </a:t>
            </a:r>
            <a:r>
              <a:rPr lang="en" sz="1200" i="1">
                <a:solidFill>
                  <a:schemeClr val="dk1"/>
                </a:solidFill>
                <a:latin typeface="Proxima Nova Semibold"/>
                <a:ea typeface="Proxima Nova Semibold"/>
                <a:cs typeface="Proxima Nova Semibold"/>
                <a:sym typeface="Proxima Nova Semibold"/>
              </a:rPr>
              <a:t>r</a:t>
            </a:r>
            <a:r>
              <a:rPr lang="en" sz="1200">
                <a:solidFill>
                  <a:schemeClr val="dk1"/>
                </a:solidFill>
                <a:latin typeface="Proxima Nova Semibold"/>
                <a:ea typeface="Proxima Nova Semibold"/>
                <a:cs typeface="Proxima Nova Semibold"/>
                <a:sym typeface="Proxima Nova Semibold"/>
              </a:rPr>
              <a:t>=1, and multiplied back together)</a:t>
            </a:r>
            <a:r>
              <a:rPr lang="en" sz="1200">
                <a:latin typeface="Proxima Nova Semibold"/>
                <a:ea typeface="Proxima Nova Semibold"/>
                <a:cs typeface="Proxima Nova Semibold"/>
                <a:sym typeface="Proxima Nova Semibold"/>
              </a:rPr>
              <a:t>. Since we’ve only kept 1-dimensional features, we’ve lost too much information and cannot recreate the original matrix reasonably by multiplying back the decomposed and truncated (with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=1) matrices. Still, you can sense the darker and brighter parts of the original image being retained in this approximation!</a:t>
            </a:r>
            <a:endParaRPr sz="1200" i="1" baseline="30000">
              <a:latin typeface="Proxima Nova Semibold"/>
              <a:ea typeface="Proxima Nova Semibold"/>
              <a:cs typeface="Proxima Nova Semibold"/>
              <a:sym typeface="Proxima Nova Semibold"/>
            </a:endParaRPr>
          </a:p>
        </p:txBody>
      </p:sp>
      <p:pic>
        <p:nvPicPr>
          <p:cNvPr id="665" name="Google Shape;665;p79"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9062865" flipH="1">
            <a:off x="5785399" y="1543423"/>
            <a:ext cx="432291" cy="107780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8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9075" y="57150"/>
            <a:ext cx="4838700" cy="4838700"/>
          </a:xfrm>
          <a:prstGeom prst="rect">
            <a:avLst/>
          </a:prstGeom>
          <a:noFill/>
          <a:ln>
            <a:noFill/>
          </a:ln>
        </p:spPr>
      </p:pic>
      <p:pic>
        <p:nvPicPr>
          <p:cNvPr id="671" name="Google Shape;671;p8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10175" y="595325"/>
            <a:ext cx="1771650" cy="1786175"/>
          </a:xfrm>
          <a:prstGeom prst="rect">
            <a:avLst/>
          </a:prstGeom>
          <a:noFill/>
          <a:ln>
            <a:noFill/>
          </a:ln>
        </p:spPr>
      </p:pic>
      <p:sp>
        <p:nvSpPr>
          <p:cNvPr id="672" name="Google Shape;672;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
        <p:nvSpPr>
          <p:cNvPr id="673" name="Google Shape;673;p80"/>
          <p:cNvSpPr txBox="1"/>
          <p:nvPr/>
        </p:nvSpPr>
        <p:spPr>
          <a:xfrm>
            <a:off x="5126500" y="3443700"/>
            <a:ext cx="3752700" cy="12195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Rank-20 approximation of the original image (i.e., decomposed, truncated using </a:t>
            </a:r>
            <a:r>
              <a:rPr lang="en" sz="1200" i="1">
                <a:latin typeface="Proxima Nova Semibold"/>
                <a:ea typeface="Proxima Nova Semibold"/>
                <a:cs typeface="Proxima Nova Semibold"/>
                <a:sym typeface="Proxima Nova Semibold"/>
              </a:rPr>
              <a:t>r</a:t>
            </a:r>
            <a:r>
              <a:rPr lang="en" sz="1200">
                <a:latin typeface="Proxima Nova Semibold"/>
                <a:ea typeface="Proxima Nova Semibold"/>
                <a:cs typeface="Proxima Nova Semibold"/>
                <a:sym typeface="Proxima Nova Semibold"/>
              </a:rPr>
              <a:t>=20, and multiplied back together). Now we’ve lost less information and can visually see an approximation the original image</a:t>
            </a:r>
            <a:endParaRPr sz="1200" i="1" baseline="30000">
              <a:latin typeface="Proxima Nova Semibold"/>
              <a:ea typeface="Proxima Nova Semibold"/>
              <a:cs typeface="Proxima Nova Semibold"/>
              <a:sym typeface="Proxima Nova Semibold"/>
            </a:endParaRPr>
          </a:p>
        </p:txBody>
      </p:sp>
      <p:pic>
        <p:nvPicPr>
          <p:cNvPr id="674" name="Google Shape;674;p80" descr="Doodles_Arrow_Yellow.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9548983" flipH="1">
            <a:off x="5106599" y="2324248"/>
            <a:ext cx="432291" cy="107780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8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9075" y="57150"/>
            <a:ext cx="4838700" cy="4838700"/>
          </a:xfrm>
          <a:prstGeom prst="rect">
            <a:avLst/>
          </a:prstGeom>
          <a:noFill/>
          <a:ln>
            <a:noFill/>
          </a:ln>
        </p:spPr>
      </p:pic>
      <p:pic>
        <p:nvPicPr>
          <p:cNvPr id="680" name="Google Shape;680;p8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10175" y="595325"/>
            <a:ext cx="1771650" cy="1786175"/>
          </a:xfrm>
          <a:prstGeom prst="rect">
            <a:avLst/>
          </a:prstGeom>
          <a:noFill/>
          <a:ln>
            <a:noFill/>
          </a:ln>
        </p:spPr>
      </p:pic>
      <p:pic>
        <p:nvPicPr>
          <p:cNvPr id="681" name="Google Shape;681;p8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134225" y="638175"/>
            <a:ext cx="1733550" cy="1724784"/>
          </a:xfrm>
          <a:prstGeom prst="rect">
            <a:avLst/>
          </a:prstGeom>
          <a:noFill/>
          <a:ln>
            <a:noFill/>
          </a:ln>
        </p:spPr>
      </p:pic>
      <p:sp>
        <p:nvSpPr>
          <p:cNvPr id="682" name="Google Shape;682;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
        <p:nvSpPr>
          <p:cNvPr id="683" name="Google Shape;683;p81"/>
          <p:cNvSpPr txBox="1"/>
          <p:nvPr/>
        </p:nvSpPr>
        <p:spPr>
          <a:xfrm>
            <a:off x="5126500" y="3021725"/>
            <a:ext cx="3894600" cy="1974300"/>
          </a:xfrm>
          <a:prstGeom prst="rect">
            <a:avLst/>
          </a:prstGeom>
          <a:solidFill>
            <a:srgbClr val="FFFC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Proxima Nova Semibold"/>
                <a:ea typeface="Proxima Nova Semibold"/>
                <a:cs typeface="Proxima Nova Semibold"/>
                <a:sym typeface="Proxima Nova Semibold"/>
              </a:rPr>
              <a:t>Residual image after the rank-20 approximation (i.e., the part </a:t>
            </a:r>
            <a:r>
              <a:rPr lang="en" sz="1200" i="1">
                <a:latin typeface="Proxima Nova Semibold"/>
                <a:ea typeface="Proxima Nova Semibold"/>
                <a:cs typeface="Proxima Nova Semibold"/>
                <a:sym typeface="Proxima Nova Semibold"/>
              </a:rPr>
              <a:t>not</a:t>
            </a:r>
            <a:r>
              <a:rPr lang="en" sz="1200">
                <a:latin typeface="Proxima Nova Semibold"/>
                <a:ea typeface="Proxima Nova Semibold"/>
                <a:cs typeface="Proxima Nova Semibold"/>
                <a:sym typeface="Proxima Nova Semibold"/>
              </a:rPr>
              <a:t> captured by the lower rank approximation). You can see that areas that are difficult to represent as superposition of vertical/horizontal lines (e.g., around the eyes and nose) have lost the most information. We’re essentially treating the complex parts of the image as noise and only capturing the systematic patterns in the row-column interactions of the original matrix. </a:t>
            </a:r>
            <a:endParaRPr sz="1200" i="1" baseline="30000">
              <a:latin typeface="Proxima Nova Semibold"/>
              <a:ea typeface="Proxima Nova Semibold"/>
              <a:cs typeface="Proxima Nova Semibold"/>
              <a:sym typeface="Proxima Nova Semibold"/>
            </a:endParaRPr>
          </a:p>
        </p:txBody>
      </p:sp>
      <p:pic>
        <p:nvPicPr>
          <p:cNvPr id="684" name="Google Shape;684;p81" descr="Doodles_Arrow_Yellow.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9062865">
            <a:off x="8477849" y="1937598"/>
            <a:ext cx="432291" cy="10778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29" name="Google Shape;129;p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93964" y="0"/>
            <a:ext cx="7756071"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2"/>
          <p:cNvSpPr txBox="1"/>
          <p:nvPr/>
        </p:nvSpPr>
        <p:spPr>
          <a:xfrm>
            <a:off x="1143000" y="13525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endParaRPr>
              <a:latin typeface="Proxima Nova"/>
              <a:ea typeface="Proxima Nova"/>
              <a:cs typeface="Proxima Nova"/>
              <a:sym typeface="Proxima Nova"/>
            </a:endParaRPr>
          </a:p>
        </p:txBody>
      </p:sp>
      <p:pic>
        <p:nvPicPr>
          <p:cNvPr id="690" name="Google Shape;690;p8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43000" y="803775"/>
            <a:ext cx="6857999" cy="3535950"/>
          </a:xfrm>
          <a:prstGeom prst="rect">
            <a:avLst/>
          </a:prstGeom>
          <a:noFill/>
          <a:ln>
            <a:noFill/>
          </a:ln>
        </p:spPr>
      </p:pic>
      <p:sp>
        <p:nvSpPr>
          <p:cNvPr id="691" name="Google Shape;691;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8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97350" y="152400"/>
            <a:ext cx="7949292" cy="4838699"/>
          </a:xfrm>
          <a:prstGeom prst="rect">
            <a:avLst/>
          </a:prstGeom>
          <a:noFill/>
          <a:ln>
            <a:noFill/>
          </a:ln>
        </p:spPr>
      </p:pic>
      <p:sp>
        <p:nvSpPr>
          <p:cNvPr id="697" name="Google Shape;697;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4"/>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References</a:t>
            </a:r>
            <a:endParaRPr sz="2800">
              <a:solidFill>
                <a:srgbClr val="000000"/>
              </a:solidFill>
            </a:endParaRPr>
          </a:p>
        </p:txBody>
      </p:sp>
      <p:sp>
        <p:nvSpPr>
          <p:cNvPr id="703" name="Google Shape;703;p84"/>
          <p:cNvSpPr txBox="1"/>
          <p:nvPr/>
        </p:nvSpPr>
        <p:spPr>
          <a:xfrm>
            <a:off x="422350" y="1501425"/>
            <a:ext cx="8345100" cy="2911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Font typeface="Proxima Nova"/>
              <a:buChar char="●"/>
            </a:pPr>
            <a:r>
              <a:rPr lang="en">
                <a:latin typeface="Proxima Nova"/>
                <a:ea typeface="Proxima Nova"/>
                <a:cs typeface="Proxima Nova"/>
                <a:sym typeface="Proxima Nova"/>
              </a:rPr>
              <a:t>Chapter 9 of the textbook</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u="sng">
                <a:solidFill>
                  <a:schemeClr val="hlink"/>
                </a:solidFill>
                <a:latin typeface="Proxima Nova"/>
                <a:ea typeface="Proxima Nova"/>
                <a:cs typeface="Proxima Nova"/>
                <a:sym typeface="Proxima Nova"/>
                <a:hlinkClick r:id="rId3"/>
              </a:rPr>
              <a:t>What is the intuition behind SVD?</a:t>
            </a:r>
            <a:endParaRPr>
              <a:latin typeface="Proxima Nova"/>
              <a:ea typeface="Proxima Nova"/>
              <a:cs typeface="Proxima Nova"/>
              <a:sym typeface="Proxima Nova"/>
            </a:endParaRPr>
          </a:p>
          <a:p>
            <a:pPr marL="457200" lvl="0" indent="-317500" algn="l" rtl="0">
              <a:lnSpc>
                <a:spcPct val="150000"/>
              </a:lnSpc>
              <a:spcBef>
                <a:spcPts val="0"/>
              </a:spcBef>
              <a:spcAft>
                <a:spcPts val="0"/>
              </a:spcAft>
              <a:buSzPts val="1400"/>
              <a:buFont typeface="Proxima Nova"/>
              <a:buChar char="●"/>
            </a:pPr>
            <a:r>
              <a:rPr lang="en" u="sng">
                <a:solidFill>
                  <a:schemeClr val="hlink"/>
                </a:solidFill>
                <a:latin typeface="Proxima Nova"/>
                <a:ea typeface="Proxima Nova"/>
                <a:cs typeface="Proxima Nova"/>
                <a:sym typeface="Proxima Nova"/>
                <a:hlinkClick r:id="rId4"/>
              </a:rPr>
              <a:t>“Model Based Collaborative Filtering — SVD”</a:t>
            </a:r>
            <a:r>
              <a:rPr lang="en">
                <a:latin typeface="Proxima Nova"/>
                <a:ea typeface="Proxima Nova"/>
                <a:cs typeface="Proxima Nova"/>
                <a:sym typeface="Proxima Nova"/>
              </a:rPr>
              <a:t> by Cory Maklin</a:t>
            </a:r>
            <a:endParaRPr>
              <a:solidFill>
                <a:schemeClr val="dk1"/>
              </a:solidFill>
              <a:latin typeface="Proxima Nova"/>
              <a:ea typeface="Proxima Nova"/>
              <a:cs typeface="Proxima Nova"/>
              <a:sym typeface="Proxima Nova"/>
            </a:endParaRPr>
          </a:p>
        </p:txBody>
      </p:sp>
      <p:sp>
        <p:nvSpPr>
          <p:cNvPr id="704" name="Google Shape;704;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5"/>
          <p:cNvSpPr txBox="1"/>
          <p:nvPr/>
        </p:nvSpPr>
        <p:spPr>
          <a:xfrm>
            <a:off x="3117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3000">
                <a:latin typeface="Proxima Nova Extrabold"/>
                <a:ea typeface="Proxima Nova Extrabold"/>
                <a:cs typeface="Proxima Nova Extrabold"/>
                <a:sym typeface="Proxima Nova Extrabold"/>
              </a:rPr>
              <a:t>Summary</a:t>
            </a:r>
            <a:endParaRPr sz="2800">
              <a:solidFill>
                <a:srgbClr val="000000"/>
              </a:solidFill>
            </a:endParaRPr>
          </a:p>
        </p:txBody>
      </p:sp>
      <p:sp>
        <p:nvSpPr>
          <p:cNvPr id="710" name="Google Shape;710;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35" name="Google Shape;135;p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22738" y="152400"/>
            <a:ext cx="5298530" cy="48386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41" name="Google Shape;141;p21"/>
          <p:cNvSpPr txBox="1"/>
          <p:nvPr/>
        </p:nvSpPr>
        <p:spPr>
          <a:xfrm>
            <a:off x="428625" y="427025"/>
            <a:ext cx="7554300" cy="493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600">
                <a:solidFill>
                  <a:schemeClr val="dk1"/>
                </a:solidFill>
                <a:latin typeface="Proxima Nova Extrabold"/>
                <a:ea typeface="Proxima Nova Extrabold"/>
                <a:cs typeface="Proxima Nova Extrabold"/>
                <a:sym typeface="Proxima Nova Extrabold"/>
              </a:rPr>
              <a:t>‘Network’ Interventions for </a:t>
            </a:r>
            <a:r>
              <a:rPr lang="en" sz="2600" i="1">
                <a:solidFill>
                  <a:schemeClr val="dk1"/>
                </a:solidFill>
                <a:latin typeface="Proxima Nova Extrabold"/>
                <a:ea typeface="Proxima Nova Extrabold"/>
                <a:cs typeface="Proxima Nova Extrabold"/>
                <a:sym typeface="Proxima Nova Extrabold"/>
              </a:rPr>
              <a:t>Maximizing</a:t>
            </a:r>
            <a:r>
              <a:rPr lang="en" sz="2600">
                <a:solidFill>
                  <a:schemeClr val="dk1"/>
                </a:solidFill>
                <a:latin typeface="Proxima Nova Extrabold"/>
                <a:ea typeface="Proxima Nova Extrabold"/>
                <a:cs typeface="Proxima Nova Extrabold"/>
                <a:sym typeface="Proxima Nova Extrabold"/>
              </a:rPr>
              <a:t> the Spread of Cascades</a:t>
            </a:r>
            <a:endParaRPr sz="2600">
              <a:latin typeface="Proxima Nova Extrabold"/>
              <a:ea typeface="Proxima Nova Extrabold"/>
              <a:cs typeface="Proxima Nova Extrabold"/>
              <a:sym typeface="Proxima Nova Extrabold"/>
            </a:endParaRPr>
          </a:p>
        </p:txBody>
      </p:sp>
      <p:sp>
        <p:nvSpPr>
          <p:cNvPr id="142" name="Google Shape;142;p21"/>
          <p:cNvSpPr txBox="1"/>
          <p:nvPr/>
        </p:nvSpPr>
        <p:spPr>
          <a:xfrm>
            <a:off x="575575" y="1708275"/>
            <a:ext cx="6420900" cy="11082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SzPts val="1500"/>
              <a:buFont typeface="Proxima Nova"/>
              <a:buChar char="●"/>
            </a:pPr>
            <a:r>
              <a:rPr lang="en" sz="1500">
                <a:latin typeface="Proxima Nova"/>
                <a:ea typeface="Proxima Nova"/>
                <a:cs typeface="Proxima Nova"/>
                <a:sym typeface="Proxima Nova"/>
              </a:rPr>
              <a:t>Increase the number of out-links of the sender node</a:t>
            </a:r>
            <a:endParaRPr sz="1500">
              <a:latin typeface="Proxima Nova"/>
              <a:ea typeface="Proxima Nova"/>
              <a:cs typeface="Proxima Nova"/>
              <a:sym typeface="Proxima Nova"/>
            </a:endParaRPr>
          </a:p>
          <a:p>
            <a:pPr marL="457200" lvl="0" indent="-323850" algn="l" rtl="0">
              <a:lnSpc>
                <a:spcPct val="150000"/>
              </a:lnSpc>
              <a:spcBef>
                <a:spcPts val="0"/>
              </a:spcBef>
              <a:spcAft>
                <a:spcPts val="0"/>
              </a:spcAft>
              <a:buSzPts val="1500"/>
              <a:buFont typeface="Proxima Nova"/>
              <a:buChar char="●"/>
            </a:pPr>
            <a:r>
              <a:rPr lang="en" sz="1500">
                <a:latin typeface="Proxima Nova"/>
                <a:ea typeface="Proxima Nova"/>
                <a:cs typeface="Proxima Nova"/>
                <a:sym typeface="Proxima Nova"/>
              </a:rPr>
              <a:t>Increase the number of in-links of receiver nodes</a:t>
            </a:r>
            <a:endParaRPr sz="1500">
              <a:latin typeface="Proxima Nova"/>
              <a:ea typeface="Proxima Nova"/>
              <a:cs typeface="Proxima Nova"/>
              <a:sym typeface="Proxima Nova"/>
            </a:endParaRPr>
          </a:p>
          <a:p>
            <a:pPr marL="457200" lvl="0" indent="-323850" algn="l" rtl="0">
              <a:lnSpc>
                <a:spcPct val="150000"/>
              </a:lnSpc>
              <a:spcBef>
                <a:spcPts val="0"/>
              </a:spcBef>
              <a:spcAft>
                <a:spcPts val="0"/>
              </a:spcAft>
              <a:buSzPts val="1500"/>
              <a:buFont typeface="Proxima Nova"/>
              <a:buChar char="●"/>
            </a:pPr>
            <a:r>
              <a:rPr lang="en" sz="1500">
                <a:latin typeface="Proxima Nova"/>
                <a:ea typeface="Proxima Nova"/>
                <a:cs typeface="Proxima Nova"/>
                <a:sym typeface="Proxima Nova"/>
              </a:rPr>
              <a:t>Increase the activation probability of a node (p</a:t>
            </a:r>
            <a:r>
              <a:rPr lang="en" sz="1500" baseline="-25000">
                <a:latin typeface="Proxima Nova"/>
                <a:ea typeface="Proxima Nova"/>
                <a:cs typeface="Proxima Nova"/>
                <a:sym typeface="Proxima Nova"/>
              </a:rPr>
              <a:t>v,w</a:t>
            </a:r>
            <a:r>
              <a:rPr lang="en" sz="1500">
                <a:latin typeface="Proxima Nova"/>
                <a:ea typeface="Proxima Nova"/>
                <a:cs typeface="Proxima Nova"/>
                <a:sym typeface="Proxima Nova"/>
              </a:rPr>
              <a:t>)</a:t>
            </a:r>
            <a:endParaRPr sz="15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2658</Words>
  <Application>Microsoft Office PowerPoint</Application>
  <PresentationFormat>On-screen Show (16:9)</PresentationFormat>
  <Paragraphs>282</Paragraphs>
  <Slides>73</Slides>
  <Notes>73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Proxima Nova</vt:lpstr>
      <vt:lpstr>Proxima Nova Semibold</vt:lpstr>
      <vt:lpstr>Proxima Nova Extrabold</vt:lpstr>
      <vt:lpstr>Arial</vt:lpstr>
      <vt:lpstr>Simple Light</vt:lpstr>
      <vt:lpstr>CAP 6317/4773: Social Media Mining  Lecture 21: Recommendation Engines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Guillermo Garcia Hidalgo</cp:lastModifiedBy>
  <cp:revision>1</cp:revision>
  <dcterms:modified xsi:type="dcterms:W3CDTF">2025-03-06T14:50:58Z</dcterms:modified>
</cp:coreProperties>
</file>